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11/19/2020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ctr"/>
            <a:r>
              <a:rPr lang="kk-KZ" sz="4000" b="1" i="1" dirty="0">
                <a:latin typeface="Times New Roman" panose="02020603050405020304" pitchFamily="18" charset="0"/>
                <a:cs typeface="Times New Roman" panose="02020603050405020304" pitchFamily="18" charset="0"/>
              </a:rPr>
              <a:t>ӨНДІРІСТІ БАСҚАРУДЫ ҰЙЫМДАСТЫРУ</a:t>
            </a:r>
            <a:r>
              <a:rPr lang="ru-RU" sz="4000" b="1" i="1" dirty="0">
                <a:latin typeface="Times New Roman" panose="02020603050405020304" pitchFamily="18" charset="0"/>
                <a:cs typeface="Times New Roman" panose="02020603050405020304" pitchFamily="18" charset="0"/>
              </a:rPr>
              <a:t/>
            </a:r>
            <a:br>
              <a:rPr lang="ru-RU" sz="4000" b="1" i="1" dirty="0">
                <a:latin typeface="Times New Roman" panose="02020603050405020304" pitchFamily="18" charset="0"/>
                <a:cs typeface="Times New Roman" panose="02020603050405020304" pitchFamily="18" charset="0"/>
              </a:rPr>
            </a:br>
            <a:endParaRPr lang="ru-RU" sz="4000" b="1" i="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normAutofit/>
          </a:bodyPr>
          <a:lstStyle/>
          <a:p>
            <a:r>
              <a:rPr lang="kk-KZ" sz="2400" dirty="0" smtClean="0">
                <a:latin typeface="Times New Roman" panose="02020603050405020304" pitchFamily="18" charset="0"/>
                <a:cs typeface="Times New Roman" panose="02020603050405020304" pitchFamily="18" charset="0"/>
              </a:rPr>
              <a:t>Дәріскер: Сагидолдина А.Ж.</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0610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Times New Roman" panose="02020603050405020304" pitchFamily="18" charset="0"/>
                <a:cs typeface="Times New Roman" panose="02020603050405020304" pitchFamily="18" charset="0"/>
              </a:rPr>
              <a:t>Қарастырылатын сұрақтар:</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kk-KZ" sz="2000" dirty="0" smtClean="0">
                <a:latin typeface="Times New Roman" panose="02020603050405020304" pitchFamily="18" charset="0"/>
                <a:cs typeface="Times New Roman" panose="02020603050405020304" pitchFamily="18" charset="0"/>
              </a:rPr>
              <a:t>1. Нарықтық </a:t>
            </a:r>
            <a:r>
              <a:rPr lang="kk-KZ" sz="2000" dirty="0">
                <a:latin typeface="Times New Roman" panose="02020603050405020304" pitchFamily="18" charset="0"/>
                <a:cs typeface="Times New Roman" panose="02020603050405020304" pitchFamily="18" charset="0"/>
              </a:rPr>
              <a:t>қатынастар шартындағы өнеркәсіпті басқаруда мемлекеттің рөлі</a:t>
            </a:r>
            <a:endParaRPr lang="ru-RU" sz="2000" dirty="0">
              <a:latin typeface="Times New Roman" panose="02020603050405020304" pitchFamily="18" charset="0"/>
              <a:cs typeface="Times New Roman" panose="02020603050405020304" pitchFamily="18" charset="0"/>
            </a:endParaRPr>
          </a:p>
          <a:p>
            <a:r>
              <a:rPr lang="kk-KZ" sz="2000" dirty="0" smtClean="0">
                <a:latin typeface="Times New Roman" panose="02020603050405020304" pitchFamily="18" charset="0"/>
                <a:cs typeface="Times New Roman" panose="02020603050405020304" pitchFamily="18" charset="0"/>
              </a:rPr>
              <a:t>2. </a:t>
            </a:r>
            <a:r>
              <a:rPr lang="kk-KZ" sz="2000" dirty="0">
                <a:latin typeface="Times New Roman" panose="02020603050405020304" pitchFamily="18" charset="0"/>
                <a:cs typeface="Times New Roman" panose="02020603050405020304" pitchFamily="18" charset="0"/>
              </a:rPr>
              <a:t>ҚР өнеркәсіптік өндірісті мемлекеттік реттеудің экономикалық тетіктері</a:t>
            </a:r>
            <a:endParaRPr lang="ru-RU" sz="2000" dirty="0">
              <a:latin typeface="Times New Roman" panose="02020603050405020304" pitchFamily="18" charset="0"/>
              <a:cs typeface="Times New Roman" panose="02020603050405020304" pitchFamily="18" charset="0"/>
            </a:endParaRPr>
          </a:p>
          <a:p>
            <a:r>
              <a:rPr lang="kk-KZ" sz="2000" dirty="0" smtClean="0">
                <a:latin typeface="Times New Roman" panose="02020603050405020304" pitchFamily="18" charset="0"/>
                <a:cs typeface="Times New Roman" panose="02020603050405020304" pitchFamily="18" charset="0"/>
              </a:rPr>
              <a:t>3. </a:t>
            </a:r>
            <a:r>
              <a:rPr lang="kk-KZ" sz="2000" dirty="0">
                <a:latin typeface="Times New Roman" panose="02020603050405020304" pitchFamily="18" charset="0"/>
                <a:cs typeface="Times New Roman" panose="02020603050405020304" pitchFamily="18" charset="0"/>
              </a:rPr>
              <a:t>Кәсіпкерліктің ассоциялық (корпоративтік) нысандары және қаржылық-өнеркәсіптік топтар </a:t>
            </a:r>
            <a:endParaRPr lang="ru-RU" sz="2000" dirty="0">
              <a:latin typeface="Times New Roman" panose="02020603050405020304" pitchFamily="18" charset="0"/>
              <a:cs typeface="Times New Roman" panose="02020603050405020304" pitchFamily="18" charset="0"/>
            </a:endParaRPr>
          </a:p>
          <a:p>
            <a:r>
              <a:rPr lang="kk-KZ" sz="2000" dirty="0" smtClean="0">
                <a:latin typeface="Times New Roman" panose="02020603050405020304" pitchFamily="18" charset="0"/>
                <a:cs typeface="Times New Roman" panose="02020603050405020304" pitchFamily="18" charset="0"/>
              </a:rPr>
              <a:t>4. </a:t>
            </a:r>
            <a:r>
              <a:rPr lang="kk-KZ" sz="2000" dirty="0">
                <a:latin typeface="Times New Roman" panose="02020603050405020304" pitchFamily="18" charset="0"/>
                <a:cs typeface="Times New Roman" panose="02020603050405020304" pitchFamily="18" charset="0"/>
              </a:rPr>
              <a:t>Бюджеттік-салықтық саясат</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726489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862885"/>
            <a:ext cx="8596668" cy="5178477"/>
          </a:xfrm>
        </p:spPr>
        <p:txBody>
          <a:bodyPr/>
          <a:lstStyle/>
          <a:p>
            <a:pPr marL="0" indent="0" algn="just">
              <a:buNone/>
            </a:pPr>
            <a:r>
              <a:rPr lang="kk-KZ" u="sng" dirty="0" smtClean="0">
                <a:latin typeface="Times New Roman" panose="02020603050405020304" pitchFamily="18" charset="0"/>
                <a:cs typeface="Times New Roman" panose="02020603050405020304" pitchFamily="18" charset="0"/>
              </a:rPr>
              <a:t>1 сұрақ.</a:t>
            </a:r>
            <a:r>
              <a:rPr lang="kk-KZ" dirty="0" smtClean="0">
                <a:latin typeface="Times New Roman" panose="02020603050405020304" pitchFamily="18" charset="0"/>
                <a:cs typeface="Times New Roman" panose="02020603050405020304" pitchFamily="18" charset="0"/>
              </a:rPr>
              <a:t>  </a:t>
            </a:r>
            <a:r>
              <a:rPr lang="kk-KZ" sz="2000" b="1" i="1" u="sng" dirty="0">
                <a:solidFill>
                  <a:srgbClr val="FF0000"/>
                </a:solidFill>
                <a:latin typeface="Times New Roman" panose="02020603050405020304" pitchFamily="18" charset="0"/>
                <a:cs typeface="Times New Roman" panose="02020603050405020304" pitchFamily="18" charset="0"/>
              </a:rPr>
              <a:t>Нарықтық қатынастар шартындағы өнеркәсіпті басқаруда мемлекеттің рөлі</a:t>
            </a:r>
            <a:endParaRPr lang="ru-RU" sz="2000" b="1" i="1" u="sng" dirty="0">
              <a:solidFill>
                <a:srgbClr val="FF0000"/>
              </a:solidFill>
              <a:latin typeface="Times New Roman" panose="02020603050405020304" pitchFamily="18" charset="0"/>
              <a:cs typeface="Times New Roman" panose="02020603050405020304" pitchFamily="18" charset="0"/>
            </a:endParaRPr>
          </a:p>
          <a:p>
            <a:pPr marL="0" indent="0" algn="just">
              <a:buNone/>
            </a:pPr>
            <a:r>
              <a:rPr lang="kk-KZ" sz="2000" dirty="0" smtClean="0">
                <a:latin typeface="Times New Roman" panose="02020603050405020304" pitchFamily="18" charset="0"/>
                <a:cs typeface="Times New Roman" panose="02020603050405020304" pitchFamily="18" charset="0"/>
              </a:rPr>
              <a:t>	Нарықтық </a:t>
            </a:r>
            <a:r>
              <a:rPr lang="kk-KZ" sz="2000" dirty="0">
                <a:latin typeface="Times New Roman" panose="02020603050405020304" pitchFamily="18" charset="0"/>
                <a:cs typeface="Times New Roman" panose="02020603050405020304" pitchFamily="18" charset="0"/>
              </a:rPr>
              <a:t>экономикада мемлекет қоғамдық институт ретінде өте маңызды рөл атқарады. Ең алдымен мемлекет нарық субъектілері үшін экономикалық катынастың қалыптасу жағдайы мен ережелерін белгілей отырып, оның орындалуын бақылайды. Басқа сөзбен айтқанда, нарықтық экономиканың қалыптасу және реттеу тетігін мемлекет қамтамасыз етеді. </a:t>
            </a:r>
            <a:r>
              <a:rPr lang="kk-KZ" sz="2000" dirty="0" smtClean="0">
                <a:latin typeface="Times New Roman" panose="02020603050405020304" pitchFamily="18" charset="0"/>
                <a:cs typeface="Times New Roman" panose="02020603050405020304" pitchFamily="18" charset="0"/>
              </a:rPr>
              <a:t>	Одан </a:t>
            </a:r>
            <a:r>
              <a:rPr lang="kk-KZ" sz="2000" dirty="0">
                <a:latin typeface="Times New Roman" panose="02020603050405020304" pitchFamily="18" charset="0"/>
                <a:cs typeface="Times New Roman" panose="02020603050405020304" pitchFamily="18" charset="0"/>
              </a:rPr>
              <a:t>да басқа, нарықтық экономиканың барлық жүйе жұмысының тұрақтылығы мен тиімділігіне жауап береді. Осы мәселелерді шешу үшін мемлекет орасан зор жұмыс атқарады. Бұл жұмыстың нәтижесі болып заңдар, қаулылар, әр түрлі нұсқаулар болады, оларды орындау нарық субъектілері үшін міндетті болады.</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19847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66671"/>
            <a:ext cx="8596668" cy="5474692"/>
          </a:xfrm>
        </p:spPr>
        <p:txBody>
          <a:bodyPr/>
          <a:lstStyle/>
          <a:p>
            <a:pPr marL="0" indent="0">
              <a:buNone/>
            </a:pPr>
            <a:r>
              <a:rPr lang="kk-KZ" sz="2000" b="1" i="1" u="sng" dirty="0">
                <a:solidFill>
                  <a:srgbClr val="FF0000"/>
                </a:solidFill>
                <a:latin typeface="Times New Roman" panose="02020603050405020304" pitchFamily="18" charset="0"/>
                <a:cs typeface="Times New Roman" panose="02020603050405020304" pitchFamily="18" charset="0"/>
              </a:rPr>
              <a:t>Нарықтық экономикада мемлекеттің орындайтын негізгі функциялары:</a:t>
            </a:r>
            <a:endParaRPr lang="ru-RU" sz="2000" b="1" i="1" u="sng" dirty="0">
              <a:solidFill>
                <a:srgbClr val="FF0000"/>
              </a:solidFill>
              <a:latin typeface="Times New Roman" panose="02020603050405020304" pitchFamily="18" charset="0"/>
              <a:cs typeface="Times New Roman" panose="02020603050405020304" pitchFamily="18" charset="0"/>
            </a:endParaRPr>
          </a:p>
          <a:p>
            <a:pPr lvl="0"/>
            <a:r>
              <a:rPr lang="kk-KZ" sz="2400" dirty="0" smtClean="0">
                <a:latin typeface="Times New Roman" panose="02020603050405020304" pitchFamily="18" charset="0"/>
                <a:cs typeface="Times New Roman" panose="02020603050405020304" pitchFamily="18" charset="0"/>
              </a:rPr>
              <a:t>Мемлекет </a:t>
            </a:r>
            <a:r>
              <a:rPr lang="kk-KZ" sz="2400" dirty="0">
                <a:latin typeface="Times New Roman" panose="02020603050405020304" pitchFamily="18" charset="0"/>
                <a:cs typeface="Times New Roman" panose="02020603050405020304" pitchFamily="18" charset="0"/>
              </a:rPr>
              <a:t>өнеркәсіптік</a:t>
            </a:r>
            <a:r>
              <a:rPr lang="kk-KZ" sz="2400" b="1" dirty="0">
                <a:latin typeface="Times New Roman" panose="02020603050405020304" pitchFamily="18" charset="0"/>
                <a:cs typeface="Times New Roman" panose="02020603050405020304" pitchFamily="18" charset="0"/>
              </a:rPr>
              <a:t> </a:t>
            </a:r>
            <a:r>
              <a:rPr lang="kk-KZ" sz="2400" dirty="0">
                <a:latin typeface="Times New Roman" panose="02020603050405020304" pitchFamily="18" charset="0"/>
                <a:cs typeface="Times New Roman" panose="02020603050405020304" pitchFamily="18" charset="0"/>
              </a:rPr>
              <a:t>қызметтің ұйымдық-құқықтық нысандарын заңнама түрінде белгілейді;</a:t>
            </a:r>
            <a:endParaRPr lang="ru-RU" sz="2400" dirty="0">
              <a:latin typeface="Times New Roman" panose="02020603050405020304" pitchFamily="18" charset="0"/>
              <a:cs typeface="Times New Roman" panose="02020603050405020304" pitchFamily="18" charset="0"/>
            </a:endParaRPr>
          </a:p>
          <a:p>
            <a:pPr lvl="0"/>
            <a:r>
              <a:rPr lang="kk-KZ" sz="2400" dirty="0" smtClean="0">
                <a:latin typeface="Times New Roman" panose="02020603050405020304" pitchFamily="18" charset="0"/>
                <a:cs typeface="Times New Roman" panose="02020603050405020304" pitchFamily="18" charset="0"/>
              </a:rPr>
              <a:t>Тауар </a:t>
            </a:r>
            <a:r>
              <a:rPr lang="kk-KZ" sz="2400" dirty="0">
                <a:latin typeface="Times New Roman" panose="02020603050405020304" pitchFamily="18" charset="0"/>
                <a:cs typeface="Times New Roman" panose="02020603050405020304" pitchFamily="18" charset="0"/>
              </a:rPr>
              <a:t>нарығын және бәсекелестікті дамыту, монополиялық іс-әрекетті заң бойынша тежеу саясатын жүргізеді;</a:t>
            </a:r>
            <a:endParaRPr lang="ru-RU" sz="2400" dirty="0">
              <a:latin typeface="Times New Roman" panose="02020603050405020304" pitchFamily="18" charset="0"/>
              <a:cs typeface="Times New Roman" panose="02020603050405020304" pitchFamily="18" charset="0"/>
            </a:endParaRPr>
          </a:p>
          <a:p>
            <a:pPr lvl="0"/>
            <a:r>
              <a:rPr lang="kk-KZ" sz="2400" dirty="0" smtClean="0">
                <a:latin typeface="Times New Roman" panose="02020603050405020304" pitchFamily="18" charset="0"/>
                <a:cs typeface="Times New Roman" panose="02020603050405020304" pitchFamily="18" charset="0"/>
              </a:rPr>
              <a:t>Табиғи </a:t>
            </a:r>
            <a:r>
              <a:rPr lang="kk-KZ" sz="2400" dirty="0">
                <a:latin typeface="Times New Roman" panose="02020603050405020304" pitchFamily="18" charset="0"/>
                <a:cs typeface="Times New Roman" panose="02020603050405020304" pitchFamily="18" charset="0"/>
              </a:rPr>
              <a:t>монополияның іс-әрекетін мемлекет реттейді, оның ішінде олардың тауарлары мен көрсететін қызметіне белгіленген баға қояды;</a:t>
            </a:r>
            <a:endParaRPr lang="ru-RU" sz="2400" dirty="0">
              <a:latin typeface="Times New Roman" panose="02020603050405020304" pitchFamily="18" charset="0"/>
              <a:cs typeface="Times New Roman" panose="02020603050405020304" pitchFamily="18" charset="0"/>
            </a:endParaRPr>
          </a:p>
          <a:p>
            <a:pPr lvl="0"/>
            <a:r>
              <a:rPr lang="kk-KZ" sz="2400" dirty="0" smtClean="0">
                <a:latin typeface="Times New Roman" panose="02020603050405020304" pitchFamily="18" charset="0"/>
                <a:cs typeface="Times New Roman" panose="02020603050405020304" pitchFamily="18" charset="0"/>
              </a:rPr>
              <a:t>Мемлекет </a:t>
            </a:r>
            <a:r>
              <a:rPr lang="kk-KZ" sz="2400" dirty="0">
                <a:latin typeface="Times New Roman" panose="02020603050405020304" pitchFamily="18" charset="0"/>
                <a:cs typeface="Times New Roman" panose="02020603050405020304" pitchFamily="18" charset="0"/>
              </a:rPr>
              <a:t>функцияларына салық салу жүйесін заң түрінде қамтамасыз ету жатады.</a:t>
            </a:r>
            <a:endParaRPr lang="ru-RU" sz="2400"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641829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09093"/>
            <a:ext cx="8596668" cy="5732269"/>
          </a:xfrm>
        </p:spPr>
        <p:txBody>
          <a:bodyPr>
            <a:normAutofit fontScale="92500" lnSpcReduction="20000"/>
          </a:bodyPr>
          <a:lstStyle/>
          <a:p>
            <a:pPr algn="just"/>
            <a:r>
              <a:rPr lang="kk-KZ" sz="2600" u="sng" dirty="0" smtClean="0">
                <a:solidFill>
                  <a:srgbClr val="FF0000"/>
                </a:solidFill>
                <a:latin typeface="Times New Roman" panose="02020603050405020304" pitchFamily="18" charset="0"/>
                <a:cs typeface="Times New Roman" panose="02020603050405020304" pitchFamily="18" charset="0"/>
              </a:rPr>
              <a:t>2 сұрақ.</a:t>
            </a:r>
            <a:r>
              <a:rPr lang="kk-KZ" dirty="0" smtClean="0"/>
              <a:t>  </a:t>
            </a:r>
            <a:r>
              <a:rPr lang="kk-KZ" sz="2000" dirty="0">
                <a:latin typeface="Times New Roman" panose="02020603050405020304" pitchFamily="18" charset="0"/>
                <a:cs typeface="Times New Roman" panose="02020603050405020304" pitchFamily="18" charset="0"/>
              </a:rPr>
              <a:t>ҚР өнеркәсіптік өндірісті мемлекеттік реттеудің экономикалық тетіктері</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Өнеркәсіптік іс-әрекетке, экономиканың тұрақтануы мен алға басуына мемлекет ыңғайлы жағдай жасау үшін фискалды, ғылыми-техникалық, инвестициялық, бағалық, амортизациялық, несие-ақшалық және басқа да саясат түрлерін іске асыруы керек, ол үшін экономикалық және әкімшілік әдістерінің кешенін пайдалануға тиісті.</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Мемлекеттің фискалды саясаты. Мемлекеттің фискалды саясаты деп тұрақтандыру және жандандыру мақсатында салық салу жүйесі арқылы экономиканы реттеуді айтамыз.</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Өндірістің қүлдырау кезінде жиынтық сұранысты арттыру үшін мемлекет қоғамдық жұмыстарды (жол, көпір жэне басқа да нысандарды) ұйымдастыруға жэне мемлекеттік бағдарламаларды іске асыру үшін көп қаржы жүмсауға тура келеді, соның арқасында көптеген салалар мен кәсіпорындары өзінің жүмысын жандандыруға мүмкіншілік алады. Экономиканы көтеру үшін тұрғындар мен кәсіпорындарынан салықты азайту арқылы мемлекет өзінің табыстарын азайтуы мүмкін, ал ол болса түрғындардың тұтыну тауарларына деген сұранысын көбейтеді, кәсіпорындарында оны дамыту үшін қосымша қаржылар пайда болады деген сөз.</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10967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28035"/>
            <a:ext cx="8943184" cy="6117464"/>
          </a:xfrm>
        </p:spPr>
        <p:txBody>
          <a:bodyPr>
            <a:normAutofit/>
          </a:bodyPr>
          <a:lstStyle/>
          <a:p>
            <a:pPr algn="just"/>
            <a:r>
              <a:rPr lang="kk-KZ" sz="2400" dirty="0">
                <a:latin typeface="Times New Roman" panose="02020603050405020304" pitchFamily="18" charset="0"/>
                <a:cs typeface="Times New Roman" panose="02020603050405020304" pitchFamily="18" charset="0"/>
              </a:rPr>
              <a:t>Нарықтық экономикада өзін-өзі ұйымдастыратын және реттейтін тетіктер болады, экономикада қолайсыз жағдайлар пайда болғанда бірден әрекетке кіріседі. Тұрақтандырғыш тетігі ретінде алдыңғы қатарлы салық салу жүйесі болып табылады. Табыс өскен сайын алынатын салық та өсіп отырады.</a:t>
            </a:r>
            <a:endParaRPr lang="ru-RU" sz="2400" dirty="0">
              <a:latin typeface="Times New Roman" panose="02020603050405020304" pitchFamily="18" charset="0"/>
              <a:cs typeface="Times New Roman" panose="02020603050405020304" pitchFamily="18" charset="0"/>
            </a:endParaRPr>
          </a:p>
          <a:p>
            <a:pPr algn="just"/>
            <a:r>
              <a:rPr lang="kk-KZ" sz="2400" dirty="0">
                <a:latin typeface="Times New Roman" panose="02020603050405020304" pitchFamily="18" charset="0"/>
                <a:cs typeface="Times New Roman" panose="02020603050405020304" pitchFamily="18" charset="0"/>
              </a:rPr>
              <a:t>Қаржылық-несиелік саясат деп мемлекеттің банктік пайызды, ақша мен несие мөлшерін мақсатты түрде басқаруды айтамыз.</a:t>
            </a:r>
            <a:endParaRPr lang="ru-RU" sz="2400" dirty="0">
              <a:latin typeface="Times New Roman" panose="02020603050405020304" pitchFamily="18" charset="0"/>
              <a:cs typeface="Times New Roman" panose="02020603050405020304" pitchFamily="18" charset="0"/>
            </a:endParaRPr>
          </a:p>
          <a:p>
            <a:pPr algn="just"/>
            <a:r>
              <a:rPr lang="kk-KZ" sz="2400" dirty="0">
                <a:latin typeface="Times New Roman" panose="02020603050405020304" pitchFamily="18" charset="0"/>
                <a:cs typeface="Times New Roman" panose="02020603050405020304" pitchFamily="18" charset="0"/>
              </a:rPr>
              <a:t>Несиелік-қаржылық саясатты іске асыруда Қазақстанның Ұлттық банкі басты рөл атқарады. Нақты экономикалық жағдайға қарай Ұлттық банк пайыздық мөлшерлемені реттей отырып, коммерциялық банктің беретін несиесін көбейтіп, не болмаса азайтып отырады.</a:t>
            </a:r>
            <a:endParaRPr lang="ru-RU" sz="2400" dirty="0">
              <a:latin typeface="Times New Roman" panose="02020603050405020304" pitchFamily="18" charset="0"/>
              <a:cs typeface="Times New Roman" panose="02020603050405020304" pitchFamily="18" charset="0"/>
            </a:endParaRPr>
          </a:p>
          <a:p>
            <a:pPr algn="just"/>
            <a:r>
              <a:rPr lang="kk-KZ" sz="2400" dirty="0">
                <a:latin typeface="Times New Roman" panose="02020603050405020304" pitchFamily="18" charset="0"/>
                <a:cs typeface="Times New Roman" panose="02020603050405020304" pitchFamily="18" charset="0"/>
              </a:rPr>
              <a:t>Міндетті резерв мөлшері арқылы да Ұлттық банк әсер ете алады. Бұл мөлшердің аздығы коммерциялық банктерге көбірек несие беруге мүмкіндік береді.</a:t>
            </a:r>
            <a:endParaRPr lang="ru-RU" sz="2400" dirty="0">
              <a:latin typeface="Times New Roman" panose="02020603050405020304" pitchFamily="18" charset="0"/>
              <a:cs typeface="Times New Roman" panose="02020603050405020304" pitchFamily="18" charset="0"/>
            </a:endParaRPr>
          </a:p>
          <a:p>
            <a:pPr algn="just"/>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9377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76519"/>
            <a:ext cx="8596668" cy="5564844"/>
          </a:xfrm>
        </p:spPr>
        <p:txBody>
          <a:bodyPr/>
          <a:lstStyle/>
          <a:p>
            <a:pPr algn="just"/>
            <a:r>
              <a:rPr lang="kk-KZ" sz="2000" dirty="0">
                <a:latin typeface="Times New Roman" panose="02020603050405020304" pitchFamily="18" charset="0"/>
                <a:cs typeface="Times New Roman" panose="02020603050405020304" pitchFamily="18" charset="0"/>
              </a:rPr>
              <a:t>Ғылыми-техникалық саясат. Ғылыми-техникалық серпілістің жандануы әр уақытта экономиканың өрлеуінің маңызды факторы болып саналады, соның арқасында ғана ел күшті индустриялы мемлекетке айналады.</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Біртұтас ғылыми-техникалық саясат деп ғылым мен техниканың кешенді дамуын қамтамасыз ететін, оның нәтижелерін халық шаруашылығына ендіруге жағдай жасайтын шараларды айтамыз.</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Мемлекеттік ғылыми-техникалық біртұтас саясат ғылым мен техниканы дамуындағы басымдылық бағыттарды таңдауды және оның дамуын мемлекетпен әр уакытта қолдап отыруын білдіреді.</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Біртұтас ғылыми-техникалық саясатты іске асыру үшін мемлекет білім мен академиялық ғылымның өрісіне жеткілікті қаржы бөледі, алдыңғы қатарлы амортизациялық және инвестициялық саясат жүргізеді, ғылыми қызметкерлердің еңбекақысын төлеу жүйесін жетілдіреді, нарықтық экономика кезінде эрбір кәсіпкерлер жаңалықты ендіруге құштар болады.</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95011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76519"/>
            <a:ext cx="8917428" cy="5564844"/>
          </a:xfrm>
        </p:spPr>
        <p:txBody>
          <a:bodyPr>
            <a:noAutofit/>
          </a:bodyPr>
          <a:lstStyle/>
          <a:p>
            <a:pPr marL="0" indent="0" algn="just">
              <a:buNone/>
            </a:pPr>
            <a:r>
              <a:rPr lang="kk-KZ" sz="2400" u="sng" dirty="0">
                <a:solidFill>
                  <a:srgbClr val="FF0000"/>
                </a:solidFill>
                <a:latin typeface="Times New Roman" panose="02020603050405020304" pitchFamily="18" charset="0"/>
                <a:cs typeface="Times New Roman" panose="02020603050405020304" pitchFamily="18" charset="0"/>
              </a:rPr>
              <a:t>Амортизациялық саясат.</a:t>
            </a:r>
            <a:r>
              <a:rPr lang="kk-KZ" dirty="0">
                <a:latin typeface="Times New Roman" panose="02020603050405020304" pitchFamily="18" charset="0"/>
                <a:cs typeface="Times New Roman" panose="02020603050405020304" pitchFamily="18" charset="0"/>
              </a:rPr>
              <a:t> Бұл мемлекеттің ғылыми-техникалық саясатының бір бөлігі болып табылады. Амортизация мөлшерін, оны санаудың және пайдаланудың тәртібін белгілеу арқылы мемлекет ұдайы өндірістің қарқыны мен өзгешелігін және бірінші кезекте негізгі қордың жаңартылу жылдамдығын реттейді.</a:t>
            </a:r>
            <a:endParaRPr lang="ru-RU" dirty="0">
              <a:latin typeface="Times New Roman" panose="02020603050405020304" pitchFamily="18" charset="0"/>
              <a:cs typeface="Times New Roman" panose="02020603050405020304" pitchFamily="18" charset="0"/>
            </a:endParaRPr>
          </a:p>
          <a:p>
            <a:pPr marL="0" indent="0" algn="just">
              <a:buNone/>
            </a:pPr>
            <a:r>
              <a:rPr lang="kk-KZ" b="1" i="1" u="sng" dirty="0">
                <a:solidFill>
                  <a:srgbClr val="FF0000"/>
                </a:solidFill>
                <a:latin typeface="Times New Roman" panose="02020603050405020304" pitchFamily="18" charset="0"/>
                <a:cs typeface="Times New Roman" panose="02020603050405020304" pitchFamily="18" charset="0"/>
              </a:rPr>
              <a:t>Амортизациялык саясатты жасағанда мемлекет келесі қағидаларға сүйенуі керек:</a:t>
            </a:r>
            <a:endParaRPr lang="ru-RU" b="1" i="1" u="sng" dirty="0">
              <a:solidFill>
                <a:srgbClr val="FF0000"/>
              </a:solidFill>
              <a:latin typeface="Times New Roman" panose="02020603050405020304" pitchFamily="18" charset="0"/>
              <a:cs typeface="Times New Roman" panose="02020603050405020304" pitchFamily="18" charset="0"/>
            </a:endParaRPr>
          </a:p>
          <a:p>
            <a:pPr lvl="0" algn="just"/>
            <a:r>
              <a:rPr lang="kk-KZ" dirty="0">
                <a:latin typeface="Times New Roman" panose="02020603050405020304" pitchFamily="18" charset="0"/>
                <a:cs typeface="Times New Roman" panose="02020603050405020304" pitchFamily="18" charset="0"/>
              </a:rPr>
              <a:t>негізгі қорларды қайта бағалау, әсіресе инфляция жағдайында, дер кезінде жасалуы керек;</a:t>
            </a:r>
            <a:endParaRPr lang="ru-RU" dirty="0">
              <a:latin typeface="Times New Roman" panose="02020603050405020304" pitchFamily="18" charset="0"/>
              <a:cs typeface="Times New Roman" panose="02020603050405020304" pitchFamily="18" charset="0"/>
            </a:endParaRPr>
          </a:p>
          <a:p>
            <a:pPr lvl="0" algn="just"/>
            <a:r>
              <a:rPr lang="kk-KZ" dirty="0">
                <a:latin typeface="Times New Roman" panose="02020603050405020304" pitchFamily="18" charset="0"/>
                <a:cs typeface="Times New Roman" panose="02020603050405020304" pitchFamily="18" charset="0"/>
              </a:rPr>
              <a:t>амортизация мөлшері жай және ұлғаймалы ұдайы өндіріс үшін толығымен жеткілікті болуы керек;</a:t>
            </a:r>
            <a:endParaRPr lang="ru-RU" dirty="0">
              <a:latin typeface="Times New Roman" panose="02020603050405020304" pitchFamily="18" charset="0"/>
              <a:cs typeface="Times New Roman" panose="02020603050405020304" pitchFamily="18" charset="0"/>
            </a:endParaRPr>
          </a:p>
          <a:p>
            <a:pPr lvl="0" algn="just"/>
            <a:r>
              <a:rPr lang="kk-KZ" dirty="0">
                <a:latin typeface="Times New Roman" panose="02020603050405020304" pitchFamily="18" charset="0"/>
                <a:cs typeface="Times New Roman" panose="02020603050405020304" pitchFamily="18" charset="0"/>
              </a:rPr>
              <a:t>амортизациялық аударымдар өзінің тікелей мақсатына жұмсалуы керек;</a:t>
            </a:r>
            <a:endParaRPr lang="ru-RU" dirty="0">
              <a:latin typeface="Times New Roman" panose="02020603050405020304" pitchFamily="18" charset="0"/>
              <a:cs typeface="Times New Roman" panose="02020603050405020304" pitchFamily="18" charset="0"/>
            </a:endParaRPr>
          </a:p>
          <a:p>
            <a:pPr lvl="0" algn="just"/>
            <a:r>
              <a:rPr lang="kk-KZ" dirty="0">
                <a:latin typeface="Times New Roman" panose="02020603050405020304" pitchFamily="18" charset="0"/>
                <a:cs typeface="Times New Roman" panose="02020603050405020304" pitchFamily="18" charset="0"/>
              </a:rPr>
              <a:t>амортизациялық мөлшерлер негізгі қордың атқарымдық міндетіне, сонымен қатар олардың сапалық жэне табиғи тозу мерзіміне байланысты бөлшектенуі керек;</a:t>
            </a:r>
            <a:endParaRPr lang="ru-RU" dirty="0">
              <a:latin typeface="Times New Roman" panose="02020603050405020304" pitchFamily="18" charset="0"/>
              <a:cs typeface="Times New Roman" panose="02020603050405020304" pitchFamily="18" charset="0"/>
            </a:endParaRPr>
          </a:p>
          <a:p>
            <a:pPr lvl="0" algn="just"/>
            <a:r>
              <a:rPr lang="kk-KZ" dirty="0">
                <a:latin typeface="Times New Roman" panose="02020603050405020304" pitchFamily="18" charset="0"/>
                <a:cs typeface="Times New Roman" panose="02020603050405020304" pitchFamily="18" charset="0"/>
              </a:rPr>
              <a:t>кәсіпорын жеделдетілген амортизацияны колдануға мүмкіндігі болуы керек.</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Амортизациялык </a:t>
            </a:r>
            <a:r>
              <a:rPr lang="kk-KZ" dirty="0">
                <a:latin typeface="Times New Roman" panose="02020603050405020304" pitchFamily="18" charset="0"/>
                <a:cs typeface="Times New Roman" panose="02020603050405020304" pitchFamily="18" charset="0"/>
              </a:rPr>
              <a:t>саясатгы мемлекет дұрыс жүргізе отырып, кәсіпорындарға жай және ұлғаймалы ұдайы өндіріске кажетті амортизациялық аударымдар түрінде жеткілікті қаражаттары болуына мүмкіндік жасайды.</a:t>
            </a:r>
            <a:endParaRPr lang="ru-RU"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2951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79549"/>
            <a:ext cx="8596668" cy="5461813"/>
          </a:xfrm>
        </p:spPr>
        <p:txBody>
          <a:bodyPr>
            <a:normAutofit lnSpcReduction="10000"/>
          </a:bodyPr>
          <a:lstStyle/>
          <a:p>
            <a:pPr marL="0" indent="0" algn="just">
              <a:buNone/>
            </a:pPr>
            <a:r>
              <a:rPr lang="kk-KZ" sz="2000" b="1" i="1" u="sng" dirty="0">
                <a:solidFill>
                  <a:srgbClr val="FF0000"/>
                </a:solidFill>
                <a:latin typeface="Times New Roman" panose="02020603050405020304" pitchFamily="18" charset="0"/>
                <a:cs typeface="Times New Roman" panose="02020603050405020304" pitchFamily="18" charset="0"/>
              </a:rPr>
              <a:t>Инвестициялык саясат.</a:t>
            </a:r>
            <a:r>
              <a:rPr lang="kk-KZ" sz="2000" b="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Инвестициялық саясаттың арқасында мемлекет өндіріс көлемінің қарқынына, ҒТС жылдамдатуға, қоғамдық өндірістің құрылымының өзгеруіне жэне элеуметгік мэселелерді шешуге тікелей ықпал ете алады.</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1991-1998 жылдары өндірістің құлдырауы көбінесе материалдық өндіріске күрделі қаржылардың аз жұмсалғанынан болды.</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Нарықтық экономикаға өту кезінде негізгі мәселе мемлекетті негізгі инвестор қызметінен босату болып табылады. Бұл кезде әрбір кәсіпкер өзіне байланысты инвестицияның көзі болып табылатын факторларды дамытуға тиісті. Инфляция жағдайында, демек банк несиесінің жоғары мөлшерлемесі болғанда әсіресе орта мерзімді және ұзақ мерзімді жобалар қысқарады, себебі неғұрлым пайыз мөлшерлемесі жоғары болған сайын инвестиция көлемі азаятындығы теориядан белгілі.</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Жалпы тұрғыдан алғанда мемлекет әр түрлі тетіктерді қолдана отырып, инвестициялық белсенділікке әсер етуі мүмкін. Оның ішіндегі қаржы және салық саясаты; қайтадан жандандыру және техникалық қайта жабдықтауға пайдалынатын жеңілдіктер қарастыру; амортизациялық саясаты және осы сияқты басқа да жеңілдіктерді пайдалана алады.</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710112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09093"/>
            <a:ext cx="8596668" cy="5732269"/>
          </a:xfrm>
        </p:spPr>
        <p:txBody>
          <a:bodyPr/>
          <a:lstStyle/>
          <a:p>
            <a:pPr marL="0" indent="0" algn="just">
              <a:buNone/>
            </a:pPr>
            <a:r>
              <a:rPr lang="kk-KZ" b="1" i="1" u="sng" dirty="0">
                <a:solidFill>
                  <a:srgbClr val="FF0000"/>
                </a:solidFill>
                <a:latin typeface="Times New Roman" panose="02020603050405020304" pitchFamily="18" charset="0"/>
                <a:cs typeface="Times New Roman" panose="02020603050405020304" pitchFamily="18" charset="0"/>
              </a:rPr>
              <a:t>Мемлекеттік кәсіпкерлік. </a:t>
            </a:r>
            <a:r>
              <a:rPr lang="kk-KZ" dirty="0">
                <a:latin typeface="Times New Roman" panose="02020603050405020304" pitchFamily="18" charset="0"/>
                <a:cs typeface="Times New Roman" panose="02020603050405020304" pitchFamily="18" charset="0"/>
              </a:rPr>
              <a:t>Мемлекеттің экономикаға тікелей кіруінің маңызды нысаны - ол мемлекеттік кәсіпкерлік. Ол кәсіпкерлік іс-әрекеттің айрықша түрін құрайды да, мемлекеттік секторда іске асады, сонымен қатар мемлекеттік кәсіпорындары өндіріске және тауар мен көрсетілген қызметті өткізуге қатысады. Өндірістің құрылымын қайта құру, салалық және аумақтық үйлеспеушілікті азайту, ғылыми-техникалык серпілісті ынталандыру, экономиканың тиімділігін өсіру арқылы жалпы ұлттық мақсаттарды іске асыра отырып, шаруашылықтың дербес субъектісі ретінде қызмет атқарады.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Мемлекеттік </a:t>
            </a:r>
            <a:r>
              <a:rPr lang="kk-KZ" dirty="0">
                <a:latin typeface="Times New Roman" panose="02020603050405020304" pitchFamily="18" charset="0"/>
                <a:cs typeface="Times New Roman" panose="02020603050405020304" pitchFamily="18" charset="0"/>
              </a:rPr>
              <a:t>кәсіпкерлік ұдайы өндіріс үдерісіне тікелей қатысады. Бұл әсіресе тиімділігі өте аз салаларда кажетті, себебі бұл салалар шетел инвесторларын қызыктырмайды, бірақ та оның дамуы ұдайы өндірістің жалпы даму жағдайын анықтайды.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a:t>
            </a:r>
            <a:r>
              <a:rPr lang="kk-KZ" u="sng" dirty="0" smtClean="0">
                <a:latin typeface="Times New Roman" panose="02020603050405020304" pitchFamily="18" charset="0"/>
                <a:cs typeface="Times New Roman" panose="02020603050405020304" pitchFamily="18" charset="0"/>
              </a:rPr>
              <a:t>Бағаның </a:t>
            </a:r>
            <a:r>
              <a:rPr lang="kk-KZ" u="sng" dirty="0">
                <a:latin typeface="Times New Roman" panose="02020603050405020304" pitchFamily="18" charset="0"/>
                <a:cs typeface="Times New Roman" panose="02020603050405020304" pitchFamily="18" charset="0"/>
              </a:rPr>
              <a:t>кұрылуы</a:t>
            </a:r>
            <a:r>
              <a:rPr lang="kk-KZ" dirty="0">
                <a:latin typeface="Times New Roman" panose="02020603050405020304" pitchFamily="18" charset="0"/>
                <a:cs typeface="Times New Roman" panose="02020603050405020304" pitchFamily="18" charset="0"/>
              </a:rPr>
              <a:t>.</a:t>
            </a:r>
            <a:r>
              <a:rPr lang="kk-KZ" b="1"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Бұл экономикаға және кәсіпкерлік іс-әрекетке мемлекеттің әсер ету тетігі болып табылады. Баға саясатын пайдалана отырып, мемлекет сұраныс пен ұсынысқа, табыс және ресурстарды қайта бөлуге, ең аз тұтыну деңгейін қамтамасыз етуге, сонымен қатар монополия мен инфляцияға карсы және басқа да үдерістерді мемлекетке кажетті бағытта болуына әсер ете алады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629787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25003"/>
            <a:ext cx="8596668" cy="5616359"/>
          </a:xfrm>
        </p:spPr>
        <p:txBody>
          <a:bodyPr/>
          <a:lstStyle/>
          <a:p>
            <a:pPr algn="just"/>
            <a:r>
              <a:rPr lang="kk-KZ" sz="2400" dirty="0">
                <a:latin typeface="Times New Roman" panose="02020603050405020304" pitchFamily="18" charset="0"/>
                <a:cs typeface="Times New Roman" panose="02020603050405020304" pitchFamily="18" charset="0"/>
              </a:rPr>
              <a:t>Нарыктық қатынас жағдайында көптеген тауарлардың бағасы ерікті болады, яғни олар сұраныс пен ұсыныстың әсерінен анықталады. </a:t>
            </a:r>
            <a:endParaRPr lang="kk-KZ" sz="2400" dirty="0" smtClean="0">
              <a:latin typeface="Times New Roman" panose="02020603050405020304" pitchFamily="18" charset="0"/>
              <a:cs typeface="Times New Roman" panose="02020603050405020304" pitchFamily="18" charset="0"/>
            </a:endParaRPr>
          </a:p>
          <a:p>
            <a:pPr algn="just"/>
            <a:r>
              <a:rPr lang="kk-KZ" sz="2400" dirty="0" smtClean="0">
                <a:latin typeface="Times New Roman" panose="02020603050405020304" pitchFamily="18" charset="0"/>
                <a:cs typeface="Times New Roman" panose="02020603050405020304" pitchFamily="18" charset="0"/>
              </a:rPr>
              <a:t>Бірінші </a:t>
            </a:r>
            <a:r>
              <a:rPr lang="kk-KZ" sz="2400" dirty="0">
                <a:latin typeface="Times New Roman" panose="02020603050405020304" pitchFamily="18" charset="0"/>
                <a:cs typeface="Times New Roman" panose="02020603050405020304" pitchFamily="18" charset="0"/>
              </a:rPr>
              <a:t>кажеттілікті тауарлардың және көрсетілген қызметтердің көпшілігіне мемлекет бағаны және тарифтерді реттеп отырады. Осылай етіп барлық нарықты экономикасы дамыған елдерде жасалады. Бағасы реттелетін тауарлар мен көрсетілген қызметтердің үлесі 10-15 пайыздан аспаса да бәрінен бұрын тұтынудың ең аз мөлшерін қамтамасыз етуде өте маңызды рөл атқарады.</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336770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66671"/>
            <a:ext cx="8596668" cy="5474692"/>
          </a:xfrm>
        </p:spPr>
        <p:txBody>
          <a:bodyPr>
            <a:normAutofit lnSpcReduction="10000"/>
          </a:bodyPr>
          <a:lstStyle/>
          <a:p>
            <a:pPr algn="just"/>
            <a:r>
              <a:rPr lang="kk-KZ" b="1" i="1" u="sng" dirty="0" smtClean="0">
                <a:solidFill>
                  <a:srgbClr val="FF0000"/>
                </a:solidFill>
                <a:latin typeface="Times New Roman" panose="02020603050405020304" pitchFamily="18" charset="0"/>
                <a:cs typeface="Times New Roman" panose="02020603050405020304" pitchFamily="18" charset="0"/>
              </a:rPr>
              <a:t>3 сұрақ . </a:t>
            </a:r>
            <a:r>
              <a:rPr lang="kk-KZ" dirty="0">
                <a:latin typeface="Times New Roman" panose="02020603050405020304" pitchFamily="18" charset="0"/>
                <a:cs typeface="Times New Roman" panose="02020603050405020304" pitchFamily="18" charset="0"/>
              </a:rPr>
              <a:t>Кәсіпкерліктің ассоциялық (корпоративтік) нысандары, коммерциялық емес ұйымдар және қаржылық-өнеркәсіптік топтар </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Кәсіпкерліктің </a:t>
            </a:r>
            <a:r>
              <a:rPr lang="kk-KZ" dirty="0">
                <a:latin typeface="Times New Roman" panose="02020603050405020304" pitchFamily="18" charset="0"/>
                <a:cs typeface="Times New Roman" panose="02020603050405020304" pitchFamily="18" charset="0"/>
              </a:rPr>
              <a:t>негізгі ұйымдастыру-экономикалық нысандарына: концерндер, ассоциациялар, консорциумдар, синдикаттар, картелдер, қаржы-өнеркәсіптік топтарды жатқызуға болады.</a:t>
            </a:r>
            <a:endParaRPr lang="ru-RU" dirty="0">
              <a:latin typeface="Times New Roman" panose="02020603050405020304" pitchFamily="18" charset="0"/>
              <a:cs typeface="Times New Roman" panose="02020603050405020304" pitchFamily="18" charset="0"/>
            </a:endParaRPr>
          </a:p>
          <a:p>
            <a:pPr algn="just"/>
            <a:r>
              <a:rPr lang="kk-KZ" u="sng" dirty="0">
                <a:solidFill>
                  <a:srgbClr val="FF0000"/>
                </a:solidFill>
                <a:latin typeface="Times New Roman" panose="02020603050405020304" pitchFamily="18" charset="0"/>
                <a:cs typeface="Times New Roman" panose="02020603050405020304" pitchFamily="18" charset="0"/>
              </a:rPr>
              <a:t>Концерн</a:t>
            </a:r>
            <a:r>
              <a:rPr lang="kk-KZ" dirty="0">
                <a:latin typeface="Times New Roman" panose="02020603050405020304" pitchFamily="18" charset="0"/>
                <a:cs typeface="Times New Roman" panose="02020603050405020304" pitchFamily="18" charset="0"/>
              </a:rPr>
              <a:t> – қатысу жүйесі арқылы кәсіпорынды бақылайтын көп салалық акционерлік қоғам. Концерн өзіне еншілес әртүрлі компаниялардың, акцияларының бақылау пакетін алады. Өз кезегінде, еншілес компаниялар басқа акционерлік компаниялардың, (басқа елдерде орналасқан) акциялардың бақылау пакеттерін иелену мүмкін.</a:t>
            </a:r>
            <a:endParaRPr lang="ru-RU" dirty="0">
              <a:latin typeface="Times New Roman" panose="02020603050405020304" pitchFamily="18" charset="0"/>
              <a:cs typeface="Times New Roman" panose="02020603050405020304" pitchFamily="18" charset="0"/>
            </a:endParaRPr>
          </a:p>
          <a:p>
            <a:pPr algn="just"/>
            <a:r>
              <a:rPr lang="kk-KZ" u="sng" dirty="0">
                <a:solidFill>
                  <a:srgbClr val="FF0000"/>
                </a:solidFill>
                <a:latin typeface="Times New Roman" panose="02020603050405020304" pitchFamily="18" charset="0"/>
                <a:cs typeface="Times New Roman" panose="02020603050405020304" pitchFamily="18" charset="0"/>
              </a:rPr>
              <a:t>Ассоциация</a:t>
            </a:r>
            <a:r>
              <a:rPr lang="kk-KZ" u="sng"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экономикалық еркін кәсіпорындардың, ұйымдардың өз еріктерімен бірігу нысаны.</a:t>
            </a:r>
            <a:endParaRPr lang="ru-RU" dirty="0">
              <a:latin typeface="Times New Roman" panose="02020603050405020304" pitchFamily="18" charset="0"/>
              <a:cs typeface="Times New Roman" panose="02020603050405020304" pitchFamily="18" charset="0"/>
            </a:endParaRPr>
          </a:p>
          <a:p>
            <a:pPr algn="just"/>
            <a:r>
              <a:rPr lang="kk-KZ" u="sng" dirty="0">
                <a:solidFill>
                  <a:srgbClr val="FF0000"/>
                </a:solidFill>
                <a:latin typeface="Times New Roman" panose="02020603050405020304" pitchFamily="18" charset="0"/>
                <a:cs typeface="Times New Roman" panose="02020603050405020304" pitchFamily="18" charset="0"/>
              </a:rPr>
              <a:t>Ассоциация</a:t>
            </a:r>
            <a:r>
              <a:rPr lang="kk-KZ" dirty="0">
                <a:latin typeface="Times New Roman" panose="02020603050405020304" pitchFamily="18" charset="0"/>
                <a:cs typeface="Times New Roman" panose="02020603050405020304" pitchFamily="18" charset="0"/>
              </a:rPr>
              <a:t> құрамына белгілі террторияда орналасқан маманданған кәсіпорындар және ұйымдар кіреді.</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Ассоциацияны құрудың негізгі мақсаты – ғылыми-техникалық өндірістік, экономикалық, әлеуметтік және басқа міндеттерді бірігіп шешу.</a:t>
            </a:r>
            <a:endParaRPr lang="ru-RU" dirty="0">
              <a:latin typeface="Times New Roman" panose="02020603050405020304" pitchFamily="18" charset="0"/>
              <a:cs typeface="Times New Roman" panose="02020603050405020304" pitchFamily="18" charset="0"/>
            </a:endParaRPr>
          </a:p>
          <a:p>
            <a:pPr algn="just"/>
            <a:r>
              <a:rPr lang="kk-KZ" u="sng" dirty="0">
                <a:solidFill>
                  <a:srgbClr val="FF0000"/>
                </a:solidFill>
                <a:latin typeface="Times New Roman" panose="02020603050405020304" pitchFamily="18" charset="0"/>
                <a:cs typeface="Times New Roman" panose="02020603050405020304" pitchFamily="18" charset="0"/>
              </a:rPr>
              <a:t>Консорциум</a:t>
            </a:r>
            <a:r>
              <a:rPr lang="kk-KZ"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ірі қаржы операцияларын бірігіп жүргізу масатында кәсіпкерлердің бірігуі (мысалы, ірі өнеркәсіп жобасына үлкен инвестицияны жүзеге асыру).</a:t>
            </a:r>
            <a:endParaRPr lang="ru-RU" dirty="0">
              <a:latin typeface="Times New Roman" panose="02020603050405020304" pitchFamily="18" charset="0"/>
              <a:cs typeface="Times New Roman" panose="02020603050405020304" pitchFamily="18" charset="0"/>
            </a:endParaRPr>
          </a:p>
          <a:p>
            <a:pPr algn="just"/>
            <a:endParaRPr lang="ru-RU" dirty="0"/>
          </a:p>
        </p:txBody>
      </p:sp>
    </p:spTree>
    <p:extLst>
      <p:ext uri="{BB962C8B-B14F-4D97-AF65-F5344CB8AC3E}">
        <p14:creationId xmlns:p14="http://schemas.microsoft.com/office/powerpoint/2010/main" val="2602877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56823"/>
            <a:ext cx="8596668" cy="5384539"/>
          </a:xfrm>
        </p:spPr>
        <p:txBody>
          <a:bodyPr>
            <a:noAutofit/>
          </a:bodyPr>
          <a:lstStyle/>
          <a:p>
            <a:pPr marL="0" indent="0">
              <a:buNone/>
            </a:pPr>
            <a:r>
              <a:rPr lang="kk-KZ" dirty="0" smtClean="0">
                <a:latin typeface="Times New Roman" panose="02020603050405020304" pitchFamily="18" charset="0"/>
                <a:cs typeface="Times New Roman" panose="02020603050405020304" pitchFamily="18" charset="0"/>
              </a:rPr>
              <a:t>	Кәсіпкерлердің </a:t>
            </a:r>
            <a:r>
              <a:rPr lang="kk-KZ" dirty="0">
                <a:latin typeface="Times New Roman" panose="02020603050405020304" pitchFamily="18" charset="0"/>
                <a:cs typeface="Times New Roman" panose="02020603050405020304" pitchFamily="18" charset="0"/>
              </a:rPr>
              <a:t>мұндай бірігуі ірі жобаға қаржы салу мүмкіндігін береді, мұнда ірі салымдар кезінде туатын тәуекел біршама азаяды. Өйткені жауапкершілік қатысушылардың көпшілігіне бөлінеді.</a:t>
            </a:r>
            <a:endParaRPr lang="ru-RU" dirty="0">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Ғылыми-техникалық </a:t>
            </a:r>
            <a:r>
              <a:rPr lang="kk-KZ" dirty="0">
                <a:latin typeface="Times New Roman" panose="02020603050405020304" pitchFamily="18" charset="0"/>
                <a:cs typeface="Times New Roman" panose="02020603050405020304" pitchFamily="18" charset="0"/>
              </a:rPr>
              <a:t>революция жағдайында консорциумдар жаңа салаларда және әртүрлі салалардың түйіскен жерінде пайда болады, бірлескен ғылыми зерттеулерді жүргізуді қарастырады.</a:t>
            </a:r>
            <a:endParaRPr lang="ru-RU" dirty="0">
              <a:latin typeface="Times New Roman" panose="02020603050405020304" pitchFamily="18" charset="0"/>
              <a:cs typeface="Times New Roman" panose="02020603050405020304" pitchFamily="18" charset="0"/>
            </a:endParaRPr>
          </a:p>
          <a:p>
            <a:r>
              <a:rPr lang="kk-KZ" u="sng" dirty="0">
                <a:solidFill>
                  <a:srgbClr val="FF0000"/>
                </a:solidFill>
                <a:latin typeface="Times New Roman" panose="02020603050405020304" pitchFamily="18" charset="0"/>
                <a:cs typeface="Times New Roman" panose="02020603050405020304" pitchFamily="18" charset="0"/>
              </a:rPr>
              <a:t>Синдикат</a:t>
            </a:r>
            <a:r>
              <a:rPr lang="kk-KZ" dirty="0">
                <a:latin typeface="Times New Roman" panose="02020603050405020304" pitchFamily="18" charset="0"/>
                <a:cs typeface="Times New Roman" panose="02020603050405020304" pitchFamily="18" charset="0"/>
              </a:rPr>
              <a:t> – бір сала кәсіпкерлерінің арасындағы артық бәсекені жою мақсатымен өнімді өткізуге бірігуі.</a:t>
            </a:r>
            <a:endParaRPr lang="ru-RU" dirty="0">
              <a:latin typeface="Times New Roman" panose="02020603050405020304" pitchFamily="18" charset="0"/>
              <a:cs typeface="Times New Roman" panose="02020603050405020304" pitchFamily="18" charset="0"/>
            </a:endParaRPr>
          </a:p>
          <a:p>
            <a:r>
              <a:rPr lang="kk-KZ" u="sng" dirty="0">
                <a:solidFill>
                  <a:srgbClr val="FF0000"/>
                </a:solidFill>
                <a:latin typeface="Times New Roman" panose="02020603050405020304" pitchFamily="18" charset="0"/>
                <a:cs typeface="Times New Roman" panose="02020603050405020304" pitchFamily="18" charset="0"/>
              </a:rPr>
              <a:t>Картель</a:t>
            </a:r>
            <a:r>
              <a:rPr lang="kk-KZ" dirty="0">
                <a:latin typeface="Times New Roman" panose="02020603050405020304" pitchFamily="18" charset="0"/>
                <a:cs typeface="Times New Roman" panose="02020603050405020304" pitchFamily="18" charset="0"/>
              </a:rPr>
              <a:t> – бір сала кәсіпорвндары арасында өнімге баға туралы, өткізу нарығын, жалпы өндіріс көлеміндегі үлесін бөлу туралы қызметтер және т.б. келісімді білдіреді.</a:t>
            </a:r>
            <a:endParaRPr lang="ru-RU" dirty="0">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Кәсіпкерліктің </a:t>
            </a:r>
            <a:r>
              <a:rPr lang="kk-KZ" dirty="0">
                <a:latin typeface="Times New Roman" panose="02020603050405020304" pitchFamily="18" charset="0"/>
                <a:cs typeface="Times New Roman" panose="02020603050405020304" pitchFamily="18" charset="0"/>
              </a:rPr>
              <a:t>жаңа ұйымдастыру-экономикалық нысандары қаржылық өнеркәсіптік топтар, ол өнеркәсіптік, банктік, сақтардыру және сауда капиталының, сонымен қатар кәсіпорынның (интеллекттік) парасаттық әлеуетін біріктіру.</a:t>
            </a:r>
            <a:endParaRPr lang="ru-RU" dirty="0">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Қаржылық-өнеркәсіптік </a:t>
            </a:r>
            <a:r>
              <a:rPr lang="kk-KZ" dirty="0">
                <a:latin typeface="Times New Roman" panose="02020603050405020304" pitchFamily="18" charset="0"/>
                <a:cs typeface="Times New Roman" panose="02020603050405020304" pitchFamily="18" charset="0"/>
              </a:rPr>
              <a:t>топтар (ҚӨТ) – бір жағынан еркін ақша қаражаттарына ие ұйымдардың, екінші жағынан – инвестияциялар мен басқадай несиелік қаражаттарға қажеттілік шегетін кәсіпорындар мен ұйымдардың бірлестігі.</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8843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25003"/>
            <a:ext cx="8596668" cy="5616359"/>
          </a:xfrm>
        </p:spPr>
        <p:txBody>
          <a:bodyPr>
            <a:normAutofit lnSpcReduction="10000"/>
          </a:bodyPr>
          <a:lstStyle/>
          <a:p>
            <a:pPr algn="just"/>
            <a:r>
              <a:rPr lang="kk-KZ" sz="2000" b="1" i="1" u="sng" dirty="0">
                <a:solidFill>
                  <a:srgbClr val="FF0000"/>
                </a:solidFill>
                <a:latin typeface="Times New Roman" panose="02020603050405020304" pitchFamily="18" charset="0"/>
                <a:cs typeface="Times New Roman" panose="02020603050405020304" pitchFamily="18" charset="0"/>
              </a:rPr>
              <a:t>ҚӨТ</a:t>
            </a:r>
            <a:r>
              <a:rPr lang="kk-KZ" sz="2000" dirty="0">
                <a:latin typeface="Times New Roman" panose="02020603050405020304" pitchFamily="18" charset="0"/>
                <a:cs typeface="Times New Roman" panose="02020603050405020304" pitchFamily="18" charset="0"/>
              </a:rPr>
              <a:t> заңды және шаруашылық дербес кәсіпорындары біріктереді – өнеркәсіптік, көліктік, несиелік және т.б. КӨТ үш типті ұйымдарды біріктіреді:</a:t>
            </a:r>
            <a:endParaRPr lang="ru-RU" sz="2000" dirty="0">
              <a:latin typeface="Times New Roman" panose="02020603050405020304" pitchFamily="18" charset="0"/>
              <a:cs typeface="Times New Roman" panose="02020603050405020304" pitchFamily="18" charset="0"/>
            </a:endParaRPr>
          </a:p>
          <a:p>
            <a:pPr lvl="0" algn="just"/>
            <a:r>
              <a:rPr lang="kk-KZ" sz="2000" dirty="0">
                <a:latin typeface="Times New Roman" panose="02020603050405020304" pitchFamily="18" charset="0"/>
                <a:cs typeface="Times New Roman" panose="02020603050405020304" pitchFamily="18" charset="0"/>
              </a:rPr>
              <a:t>өнеркәсіптік,</a:t>
            </a:r>
            <a:endParaRPr lang="ru-RU" sz="2000" dirty="0">
              <a:latin typeface="Times New Roman" panose="02020603050405020304" pitchFamily="18" charset="0"/>
              <a:cs typeface="Times New Roman" panose="02020603050405020304" pitchFamily="18" charset="0"/>
            </a:endParaRPr>
          </a:p>
          <a:p>
            <a:pPr lvl="0" algn="just"/>
            <a:r>
              <a:rPr lang="kk-KZ" sz="2000" dirty="0">
                <a:latin typeface="Times New Roman" panose="02020603050405020304" pitchFamily="18" charset="0"/>
                <a:cs typeface="Times New Roman" panose="02020603050405020304" pitchFamily="18" charset="0"/>
              </a:rPr>
              <a:t>саудалық,</a:t>
            </a:r>
            <a:endParaRPr lang="ru-RU" sz="2000" dirty="0">
              <a:latin typeface="Times New Roman" panose="02020603050405020304" pitchFamily="18" charset="0"/>
              <a:cs typeface="Times New Roman" panose="02020603050405020304" pitchFamily="18" charset="0"/>
            </a:endParaRPr>
          </a:p>
          <a:p>
            <a:pPr lvl="0" algn="just"/>
            <a:r>
              <a:rPr lang="kk-KZ" sz="2000" dirty="0">
                <a:latin typeface="Times New Roman" panose="02020603050405020304" pitchFamily="18" charset="0"/>
                <a:cs typeface="Times New Roman" panose="02020603050405020304" pitchFamily="18" charset="0"/>
              </a:rPr>
              <a:t>несиелік-қаржылық ұйымдар.</a:t>
            </a:r>
            <a:endParaRPr lang="ru-RU" sz="2000" dirty="0">
              <a:latin typeface="Times New Roman" panose="02020603050405020304" pitchFamily="18" charset="0"/>
              <a:cs typeface="Times New Roman" panose="02020603050405020304" pitchFamily="18" charset="0"/>
            </a:endParaRPr>
          </a:p>
          <a:p>
            <a:pPr algn="just"/>
            <a:r>
              <a:rPr lang="kk-KZ" sz="2000" b="1" i="1" u="sng" dirty="0">
                <a:solidFill>
                  <a:srgbClr val="FF0000"/>
                </a:solidFill>
                <a:latin typeface="Times New Roman" panose="02020603050405020304" pitchFamily="18" charset="0"/>
                <a:cs typeface="Times New Roman" panose="02020603050405020304" pitchFamily="18" charset="0"/>
              </a:rPr>
              <a:t>ҚӨТ</a:t>
            </a:r>
            <a:r>
              <a:rPr lang="kk-KZ" sz="2000" dirty="0">
                <a:latin typeface="Times New Roman" panose="02020603050405020304" pitchFamily="18" charset="0"/>
                <a:cs typeface="Times New Roman" panose="02020603050405020304" pitchFamily="18" charset="0"/>
              </a:rPr>
              <a:t> құру және олардың қызметтерінің ерекшеліктері</a:t>
            </a:r>
            <a:endParaRPr lang="ru-RU" sz="2000" b="1"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Қаржылық топтардың концерннан айырмашылығы қаржылық топтардың басында бір немесе бірнеше банктер тұрады, олар өздеріне кіретін компаниялардың ақша капиталдарымен иелік ету, сондай-ақ олардың қызметінің барлық сфераларын үйлестіреді. Әрбір фирма саудалық келісім-шартарды еркін түрде дербес жасайды.</a:t>
            </a:r>
            <a:endParaRPr lang="ru-RU" sz="2000" dirty="0">
              <a:latin typeface="Times New Roman" panose="02020603050405020304" pitchFamily="18" charset="0"/>
              <a:cs typeface="Times New Roman" panose="02020603050405020304" pitchFamily="18" charset="0"/>
            </a:endParaRPr>
          </a:p>
          <a:p>
            <a:pPr algn="just"/>
            <a:r>
              <a:rPr lang="kk-KZ" sz="2000" b="1" u="sng" dirty="0">
                <a:solidFill>
                  <a:srgbClr val="FF0000"/>
                </a:solidFill>
                <a:latin typeface="Times New Roman" panose="02020603050405020304" pitchFamily="18" charset="0"/>
                <a:cs typeface="Times New Roman" panose="02020603050405020304" pitchFamily="18" charset="0"/>
              </a:rPr>
              <a:t>ҚӨТ</a:t>
            </a:r>
            <a:r>
              <a:rPr lang="kk-KZ" sz="2000" dirty="0">
                <a:latin typeface="Times New Roman" panose="02020603050405020304" pitchFamily="18" charset="0"/>
                <a:cs typeface="Times New Roman" panose="02020603050405020304" pitchFamily="18" charset="0"/>
              </a:rPr>
              <a:t> құрудың негізгі мақсаты – өндірістің бәсекеге қабілеттілігін және тиімділігін арттыру, рационалды техникалық байланыстар жасау, инвестицияларды тарту, өткізу нарықтарын кеңейту, жаңа жұмыс орындарын жасау. </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848819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360609"/>
            <a:ext cx="8596668" cy="5680754"/>
          </a:xfrm>
        </p:spPr>
        <p:txBody>
          <a:bodyPr>
            <a:noAutofit/>
          </a:bodyPr>
          <a:lstStyle/>
          <a:p>
            <a:pPr marL="0" indent="0">
              <a:buNone/>
            </a:pPr>
            <a:r>
              <a:rPr lang="kk-KZ" sz="2000" u="sng" dirty="0">
                <a:solidFill>
                  <a:srgbClr val="FF0000"/>
                </a:solidFill>
                <a:latin typeface="Times New Roman" panose="02020603050405020304" pitchFamily="18" charset="0"/>
                <a:cs typeface="Times New Roman" panose="02020603050405020304" pitchFamily="18" charset="0"/>
              </a:rPr>
              <a:t>ҚӨТ үш жолмен пайда болады</a:t>
            </a:r>
            <a:r>
              <a:rPr lang="kk-KZ" sz="2000"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мемлекеттік кәсіпорындардың қатысуымен үкіметтің шешімі бойынша,</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жеке кәсіпкерлердің келісім-шарттық негізде бірігулерімен,</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үкіметаралық келісімдер бойынша.</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Сондай-ақ, олар қатысушылардың біріне сенімдік басқаруға акциялар пакетін беру немесе ҚӨТ қатысушысы болып табылатын басқа кәсіпорындардың акциялар пакетін қатысушылардың бірі иелену жолымен жасала алады</a:t>
            </a:r>
            <a:endParaRPr lang="ru-RU" sz="2000" dirty="0">
              <a:latin typeface="Times New Roman" panose="02020603050405020304" pitchFamily="18" charset="0"/>
              <a:cs typeface="Times New Roman" panose="02020603050405020304" pitchFamily="18" charset="0"/>
            </a:endParaRPr>
          </a:p>
          <a:p>
            <a:pPr marL="0" indent="0">
              <a:buNone/>
            </a:pPr>
            <a:r>
              <a:rPr lang="kk-KZ" sz="2000" b="1" i="1" u="sng" dirty="0">
                <a:solidFill>
                  <a:srgbClr val="FF0000"/>
                </a:solidFill>
                <a:latin typeface="Times New Roman" panose="02020603050405020304" pitchFamily="18" charset="0"/>
                <a:cs typeface="Times New Roman" panose="02020603050405020304" pitchFamily="18" charset="0"/>
              </a:rPr>
              <a:t>ҚӨТ негізгі белігелері</a:t>
            </a:r>
            <a:r>
              <a:rPr lang="kk-KZ" sz="2000"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ҚӨТ босында қаржылық компания болады,</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кей жағдайларда ҚӨТ сауда үйінің құрылымында жасалады,</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түрлі салалардың кәсіпорындары құрайтын өнеркәсіптік бөліктің қатысуы маңызды рөл ойнайды,</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баға белгілеу саясаты бірыңғай,</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бірыңғай мүлікке ие,</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ұйымдастырушылық бірлік және заңды дербестік.</a:t>
            </a:r>
            <a:endParaRPr lang="ru-RU" sz="2000" dirty="0">
              <a:latin typeface="Times New Roman" panose="02020603050405020304" pitchFamily="18" charset="0"/>
              <a:cs typeface="Times New Roman" panose="02020603050405020304" pitchFamily="18" charset="0"/>
            </a:endParaRPr>
          </a:p>
          <a:p>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4298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83335"/>
            <a:ext cx="8596668" cy="5758027"/>
          </a:xfrm>
        </p:spPr>
        <p:txBody>
          <a:bodyPr/>
          <a:lstStyle/>
          <a:p>
            <a:pPr marL="0" indent="0" algn="just">
              <a:buNone/>
            </a:pPr>
            <a:r>
              <a:rPr lang="kk-KZ" sz="2000" b="1" i="1" dirty="0">
                <a:solidFill>
                  <a:srgbClr val="FF0000"/>
                </a:solidFill>
                <a:latin typeface="Times New Roman" panose="02020603050405020304" pitchFamily="18" charset="0"/>
                <a:cs typeface="Times New Roman" panose="02020603050405020304" pitchFamily="18" charset="0"/>
              </a:rPr>
              <a:t>4 Мемлекеттің бюджеттік-салық саясаты</a:t>
            </a:r>
            <a:endParaRPr lang="ru-RU" sz="2000" b="1" i="1" dirty="0">
              <a:solidFill>
                <a:srgbClr val="FF0000"/>
              </a:solidFill>
              <a:latin typeface="Times New Roman" panose="02020603050405020304" pitchFamily="18" charset="0"/>
              <a:cs typeface="Times New Roman" panose="02020603050405020304" pitchFamily="18" charset="0"/>
            </a:endParaRPr>
          </a:p>
          <a:p>
            <a:pPr algn="just"/>
            <a:r>
              <a:rPr lang="kk-KZ" sz="2000" u="sng" dirty="0">
                <a:latin typeface="Times New Roman" panose="02020603050405020304" pitchFamily="18" charset="0"/>
                <a:cs typeface="Times New Roman" panose="02020603050405020304" pitchFamily="18" charset="0"/>
              </a:rPr>
              <a:t>Мемлекеттің бюджеттік-салық саясаты </a:t>
            </a:r>
            <a:r>
              <a:rPr lang="kk-KZ" sz="2000" b="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бұл фискалдық саясат</a:t>
            </a:r>
            <a:r>
              <a:rPr lang="kk-KZ" sz="2000" b="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 Фискалдық саясат – экономикаға әсер ету мақсатымен мемлекеттік шығындар құрылымын реттеу мен салық салу облысындағы саясат. Фискалдық құралдардың әрекетінің сипатына байланысты фискалдық саясатты дискрециондық емес саясат және дискрециондық (кірістірілген тұрақтандырғыштар саясаты) саясат деп бөледі.</a:t>
            </a:r>
            <a:endParaRPr lang="ru-RU" sz="2000" dirty="0">
              <a:latin typeface="Times New Roman" panose="02020603050405020304" pitchFamily="18" charset="0"/>
              <a:cs typeface="Times New Roman" panose="02020603050405020304" pitchFamily="18" charset="0"/>
            </a:endParaRPr>
          </a:p>
          <a:p>
            <a:pPr algn="just"/>
            <a:r>
              <a:rPr lang="kk-KZ" sz="2000" u="sng" dirty="0">
                <a:latin typeface="Times New Roman" panose="02020603050405020304" pitchFamily="18" charset="0"/>
                <a:cs typeface="Times New Roman" panose="02020603050405020304" pitchFamily="18" charset="0"/>
              </a:rPr>
              <a:t>Дискрециондық емес саясат </a:t>
            </a:r>
            <a:r>
              <a:rPr lang="kk-KZ" sz="2000" dirty="0">
                <a:latin typeface="Times New Roman" panose="02020603050405020304" pitchFamily="18" charset="0"/>
                <a:cs typeface="Times New Roman" panose="02020603050405020304" pitchFamily="18" charset="0"/>
              </a:rPr>
              <a:t>үкіметтік шығындардың бөлігі жеке сектордың белсенділігімен байланысты екеніне, ал экономикалық конъюнктураның өзгеруі бюджеттік шығындар мен салықтардың едәуір деңгейінде өзгерістерді автоматтытүрде туындатады екеніне негізделеді.</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Егер экономикада құлдырау болса, яғни жеке кірістер және фирма кірістері төмендесе, онда прогрессивті салық салу кезінде салықтық  алу автоматты төмендейді. Бұл басқа тең жағдайларда кірістердің төмендеу мен жиынтық сұраныстың қысқару салдарын жұмсартады, өндіріс көлемін тұрақтандыруға немесе кеңейтуге көмектеседі.</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619370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12125"/>
            <a:ext cx="8596668" cy="5629238"/>
          </a:xfrm>
        </p:spPr>
        <p:txBody>
          <a:bodyPr>
            <a:normAutofit lnSpcReduction="10000"/>
          </a:bodyPr>
          <a:lstStyle/>
          <a:p>
            <a:pPr marL="0" indent="0" algn="just">
              <a:buNone/>
            </a:pPr>
            <a:r>
              <a:rPr lang="kk-KZ" sz="2000" b="1" i="1" u="sng" dirty="0">
                <a:solidFill>
                  <a:srgbClr val="FF0000"/>
                </a:solidFill>
                <a:latin typeface="Times New Roman" panose="02020603050405020304" pitchFamily="18" charset="0"/>
                <a:cs typeface="Times New Roman" panose="02020603050405020304" pitchFamily="18" charset="0"/>
              </a:rPr>
              <a:t>Дискрециондық саясат </a:t>
            </a:r>
            <a:r>
              <a:rPr lang="kk-KZ" sz="2000" dirty="0">
                <a:latin typeface="Times New Roman" panose="02020603050405020304" pitchFamily="18" charset="0"/>
                <a:cs typeface="Times New Roman" panose="02020603050405020304" pitchFamily="18" charset="0"/>
              </a:rPr>
              <a:t>жұмыспен қамту, бағалар, өндірістің ұлттық көлемінің өсу мәселелерін шешуге бағытталған мемлекет қабылдайтын арнайы шараларды көрсетеді. Бұл шараларды іске асыру мемлекеттік бюджеттің шығын немесе кіріс бөлімдерінде көрінеді (яғни кірістірілген тұрақтандырғыштар прогрессивті салық салу жүйесі болып табылады).</a:t>
            </a:r>
            <a:endParaRPr lang="ru-RU" sz="2000" dirty="0">
              <a:latin typeface="Times New Roman" panose="02020603050405020304" pitchFamily="18" charset="0"/>
              <a:cs typeface="Times New Roman" panose="02020603050405020304" pitchFamily="18" charset="0"/>
            </a:endParaRPr>
          </a:p>
          <a:p>
            <a:pPr marL="0" indent="0" algn="just">
              <a:buNone/>
            </a:pPr>
            <a:r>
              <a:rPr lang="kk-KZ" sz="2000" b="1" i="1" u="sng" dirty="0">
                <a:solidFill>
                  <a:srgbClr val="FF0000"/>
                </a:solidFill>
                <a:latin typeface="Times New Roman" panose="02020603050405020304" pitchFamily="18" charset="0"/>
                <a:cs typeface="Times New Roman" panose="02020603050405020304" pitchFamily="18" charset="0"/>
              </a:rPr>
              <a:t>Дискрециондық фискалдық саясаттың негізгі құралдары болып</a:t>
            </a:r>
            <a:r>
              <a:rPr lang="kk-KZ" sz="2000"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 салық мөлшерлемесін өзгерту, салықтарды енгізу немесе жою жолымен салықтық алукөлемін өзгерту (салық мөлшерлемесін өзгерте отырып, үкімет құлдырау кезінде кірістерді қысқарудан сақтайдынемесе керісінше, бум кезінде бар кірісті төмендетуі мүмкін);                                         </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 жұмыссыздарды жұмысқа орналастыру мақсатына ие жұмыспен қамту бағдарламаларын мемлекеттік бюджет есебінен жүзеге асыру;</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 қарттық, мүгедектік бойынша,  кедейжанұяларға жәрдемақыны, білім беруге шығындарды және т.б. қосатын әлеуметтік бағдарламаларды іске асыру (бұл бағдарламалар жиынтық сұранысты қолдауға, кірістер қысқарғанда және мұқтаждықтар шиеленіскенкезде экономикалық дамуды тұрақтандыруға мүмкіндік береді) табылады.</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59279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28035"/>
            <a:ext cx="8596668" cy="5513328"/>
          </a:xfrm>
        </p:spPr>
        <p:txBody>
          <a:bodyPr>
            <a:normAutofit fontScale="92500"/>
          </a:bodyPr>
          <a:lstStyle/>
          <a:p>
            <a:pPr marL="0" indent="0" algn="just">
              <a:buNone/>
            </a:pPr>
            <a:r>
              <a:rPr lang="kk-KZ" sz="2400" dirty="0">
                <a:latin typeface="Times New Roman" panose="02020603050405020304" pitchFamily="18" charset="0"/>
                <a:cs typeface="Times New Roman" panose="02020603050405020304" pitchFamily="18" charset="0"/>
              </a:rPr>
              <a:t>Үкімет алдында тұрған мақсаттарға байланысты фискалдық саясатты ынталандырушы және басушы деп бөледі.</a:t>
            </a:r>
            <a:endParaRPr lang="ru-RU" sz="2400" dirty="0">
              <a:latin typeface="Times New Roman" panose="02020603050405020304" pitchFamily="18" charset="0"/>
              <a:cs typeface="Times New Roman" panose="02020603050405020304" pitchFamily="18" charset="0"/>
            </a:endParaRPr>
          </a:p>
          <a:p>
            <a:pPr marL="0" indent="0" algn="just">
              <a:buNone/>
            </a:pPr>
            <a:r>
              <a:rPr lang="kk-KZ" sz="2400" dirty="0">
                <a:latin typeface="Times New Roman" panose="02020603050405020304" pitchFamily="18" charset="0"/>
                <a:cs typeface="Times New Roman" panose="02020603050405020304" pitchFamily="18" charset="0"/>
              </a:rPr>
              <a:t>Ынталандырушы фискалдық саясат құлдырау кезінде өткізіледі. Ол салықтардың төмендеуін және мемлекеттік шығындардың жоғарлауын ескереді. Бұл жиынтық сұраныстың өсуіне, өндірістің кеңеюіне, жұмыссыздықтың төмендеуіне әкеледі.</a:t>
            </a:r>
            <a:endParaRPr lang="ru-RU" sz="2400" dirty="0">
              <a:latin typeface="Times New Roman" panose="02020603050405020304" pitchFamily="18" charset="0"/>
              <a:cs typeface="Times New Roman" panose="02020603050405020304" pitchFamily="18" charset="0"/>
            </a:endParaRPr>
          </a:p>
          <a:p>
            <a:pPr marL="0" indent="0" algn="just">
              <a:buNone/>
            </a:pPr>
            <a:r>
              <a:rPr lang="kk-KZ" sz="2400" dirty="0">
                <a:latin typeface="Times New Roman" panose="02020603050405020304" pitchFamily="18" charset="0"/>
                <a:cs typeface="Times New Roman" panose="02020603050405020304" pitchFamily="18" charset="0"/>
              </a:rPr>
              <a:t>Бір уақытта болатын салықтардың төмендеуі және мемлекеттік шығындардың жоғарлауы бюджеттік тапшылықтың салдары болады.</a:t>
            </a:r>
            <a:endParaRPr lang="ru-RU" sz="2400" dirty="0">
              <a:latin typeface="Times New Roman" panose="02020603050405020304" pitchFamily="18" charset="0"/>
              <a:cs typeface="Times New Roman" panose="02020603050405020304" pitchFamily="18" charset="0"/>
            </a:endParaRPr>
          </a:p>
          <a:p>
            <a:pPr marL="0" indent="0" algn="just">
              <a:buNone/>
            </a:pPr>
            <a:r>
              <a:rPr lang="kk-KZ" sz="2400" b="1" i="1" u="sng" dirty="0">
                <a:solidFill>
                  <a:srgbClr val="FF0000"/>
                </a:solidFill>
                <a:latin typeface="Times New Roman" panose="02020603050405020304" pitchFamily="18" charset="0"/>
                <a:cs typeface="Times New Roman" panose="02020603050405020304" pitchFamily="18" charset="0"/>
              </a:rPr>
              <a:t>Салық түрлері,салық қызметтері</a:t>
            </a:r>
            <a:r>
              <a:rPr lang="kk-KZ" sz="2400"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a:p>
            <a:pPr algn="just"/>
            <a:r>
              <a:rPr lang="kk-KZ" sz="2400" dirty="0">
                <a:latin typeface="Times New Roman" panose="02020603050405020304" pitchFamily="18" charset="0"/>
                <a:cs typeface="Times New Roman" panose="02020603050405020304" pitchFamily="18" charset="0"/>
              </a:rPr>
              <a:t>Салық – бұл мемлекеттік және жергілікті бюджеттерге жеке және заңды тұлғалардың міндетті төлемдері. Кез-келген қоғамда салық салу міндетті, себебі мемлекет өзінің қызметтерін орындау үшін нақты қаржы ресурстарын талап етеді.</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597968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82581"/>
            <a:ext cx="8596668" cy="5358782"/>
          </a:xfrm>
        </p:spPr>
        <p:txBody>
          <a:bodyPr>
            <a:normAutofit/>
          </a:bodyPr>
          <a:lstStyle/>
          <a:p>
            <a:pPr marL="0" indent="0" algn="just">
              <a:buNone/>
            </a:pPr>
            <a:r>
              <a:rPr lang="kk-KZ" b="1" i="1" u="sng" dirty="0" smtClean="0">
                <a:solidFill>
                  <a:srgbClr val="FF0000"/>
                </a:solidFill>
                <a:latin typeface="Times New Roman" panose="02020603050405020304" pitchFamily="18" charset="0"/>
                <a:cs typeface="Times New Roman" panose="02020603050405020304" pitchFamily="18" charset="0"/>
              </a:rPr>
              <a:t>Салық </a:t>
            </a:r>
            <a:r>
              <a:rPr lang="kk-KZ" b="1" i="1" u="sng" dirty="0">
                <a:solidFill>
                  <a:srgbClr val="FF0000"/>
                </a:solidFill>
                <a:latin typeface="Times New Roman" panose="02020603050405020304" pitchFamily="18" charset="0"/>
                <a:cs typeface="Times New Roman" panose="02020603050405020304" pitchFamily="18" charset="0"/>
              </a:rPr>
              <a:t>салу объектілері бойынша ерекшеленеді.:</a:t>
            </a:r>
            <a:endParaRPr lang="ru-RU" b="1" i="1" u="sng" dirty="0">
              <a:solidFill>
                <a:srgbClr val="FF0000"/>
              </a:solidFill>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а) кірістерге салық (еңбекақыға, рентаға, кірістер мен т.б.);</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б) мүлікке салық (жерге, орманға, кәсіпорынға, үй мен т.б.);    </a:t>
            </a:r>
            <a:endParaRPr lang="ru-RU"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в) белгіленген тауар мен қызметерді  сатып алушалар шығындарына салық.</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Меншікке </a:t>
            </a:r>
            <a:r>
              <a:rPr lang="kk-KZ" dirty="0">
                <a:latin typeface="Times New Roman" panose="02020603050405020304" pitchFamily="18" charset="0"/>
                <a:cs typeface="Times New Roman" panose="02020603050405020304" pitchFamily="18" charset="0"/>
              </a:rPr>
              <a:t>салықтың оң жағы бұл материалдық құндылықтары иеленуімен байланысты адамдар арасында тепе-теңдікті жеңілдету болып табылады. Сонымен бірге бұл салық кей кезде адамдарды мүлік жинаудан тоқтатады, бұл ағымды тұтынуға көбірек шығындауға мәжбүрлетеді.. Осында да екі позицияны көрсетеді – акциздер мен кедендік баж.</a:t>
            </a:r>
            <a:endParaRPr lang="ru-RU" dirty="0">
              <a:latin typeface="Times New Roman" panose="02020603050405020304" pitchFamily="18" charset="0"/>
              <a:cs typeface="Times New Roman" panose="02020603050405020304" pitchFamily="18" charset="0"/>
            </a:endParaRPr>
          </a:p>
          <a:p>
            <a:pPr algn="just"/>
            <a:r>
              <a:rPr lang="kk-KZ" b="1" i="1" u="sng" dirty="0">
                <a:solidFill>
                  <a:srgbClr val="FF0000"/>
                </a:solidFill>
                <a:latin typeface="Times New Roman" panose="02020603050405020304" pitchFamily="18" charset="0"/>
                <a:cs typeface="Times New Roman" panose="02020603050405020304" pitchFamily="18" charset="0"/>
              </a:rPr>
              <a:t>Акциздер</a:t>
            </a:r>
            <a:r>
              <a:rPr lang="kk-KZ" dirty="0">
                <a:latin typeface="Times New Roman" panose="02020603050405020304" pitchFamily="18" charset="0"/>
                <a:cs typeface="Times New Roman" panose="02020603050405020304" pitchFamily="18" charset="0"/>
              </a:rPr>
              <a:t> – ішкі нарықтағы тауарларды мен қызметтерді сатуға салық. Олар өз кезегінде екі нұсқада болуы мүмкін: а) жеке акциздер – жекелеген өнімдер түрлері бағаларына үстеме (мысалы, шылым шегу өнімдері, спирттік ішімдіктер). Оларды кей кезде қарызгерлік монополиялық салықтар деп атайды, себебі, олармен салынатын тауар өндірісі көбінесе мемлекеттің монополиясы боылп табылады; б) әмбебап акциздері сатылған тауарлар мен қызметтердің жалпы құнына салық болып саналады (мысалы, сатудан салық, қосымша құнға салық, т.б.).</a:t>
            </a:r>
            <a:endParaRPr lang="ru-RU"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3766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66671"/>
            <a:ext cx="8596668" cy="5474692"/>
          </a:xfrm>
        </p:spPr>
        <p:txBody>
          <a:bodyPr>
            <a:normAutofit/>
          </a:bodyPr>
          <a:lstStyle/>
          <a:p>
            <a:pPr algn="just"/>
            <a:r>
              <a:rPr lang="kk-KZ" sz="2000" b="1" i="1" u="sng" dirty="0">
                <a:solidFill>
                  <a:srgbClr val="FF0000"/>
                </a:solidFill>
                <a:latin typeface="Times New Roman" panose="02020603050405020304" pitchFamily="18" charset="0"/>
                <a:cs typeface="Times New Roman" panose="02020603050405020304" pitchFamily="18" charset="0"/>
              </a:rPr>
              <a:t>Кедендік баж</a:t>
            </a:r>
            <a:r>
              <a:rPr lang="kk-KZ" sz="2000" dirty="0">
                <a:latin typeface="Times New Roman" panose="02020603050405020304" pitchFamily="18" charset="0"/>
                <a:cs typeface="Times New Roman" panose="02020603050405020304" pitchFamily="18" charset="0"/>
              </a:rPr>
              <a:t> – бұл импорттық, экспорттық және транзиттік тауарларға салық, олар осы тауарларды мемлекеттік шекара арқылы өткізу кезінде төленеді. Жанайы салық рөлі екі жақты бағаланады. Бір жағынан, олар мемлекетке көбірек ақша құралдарын береді және мәселен, зиян келтіретін өнімдерді (алкоголь мен темекі) тұтынуды тоқтатуға мүмкіндік береді. Екінші жағынан, бұл салық баға өсуі дегені, ол еңбек ақының көтеру туралы талаптарға әкеледі және инфляцияны итеруге мүмкіндік береді. Сонымен бірге, жанайы салықтар ілгерінді сипатта болады, яғни аса қамтамасыз етілмегендерден кірістің үлкен пайызын алады.</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Салық қызметтерін қарастырған кезде оның басты үшеуіне тоқталайық: қарызгерлік, реттеушілік және қайта бөлу </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Қарызгерлік қызмет мемлекетті елдің қоғамдық секторын дамыту үшін қажетті қаржы ресурстарын қамтамасыз ететін салықтан тұрады. Бірақ та, осы кезде, салық салудың өзіндік шегі бар екенін есетн шығармауымыз керек.</a:t>
            </a:r>
            <a:endParaRPr lang="ru-RU" sz="2000" dirty="0">
              <a:latin typeface="Times New Roman" panose="02020603050405020304" pitchFamily="18" charset="0"/>
              <a:cs typeface="Times New Roman" panose="02020603050405020304" pitchFamily="18" charset="0"/>
            </a:endParaRPr>
          </a:p>
          <a:p>
            <a:pPr algn="just"/>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0151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18187"/>
            <a:ext cx="8596668" cy="5423176"/>
          </a:xfrm>
        </p:spPr>
        <p:txBody>
          <a:bodyPr/>
          <a:lstStyle/>
          <a:p>
            <a:pPr marL="0" indent="0" algn="just">
              <a:buNone/>
            </a:pPr>
            <a:r>
              <a:rPr lang="kk-KZ" sz="2000" dirty="0">
                <a:latin typeface="Times New Roman" panose="02020603050405020304" pitchFamily="18" charset="0"/>
                <a:cs typeface="Times New Roman" panose="02020603050405020304" pitchFamily="18" charset="0"/>
              </a:rPr>
              <a:t>Белгіленген жоғарлатудан кейін салық үлесі: а) адамның экономикалық белсенділігін тоқтатады; б) көбінесе салық төлеуден бас тартуға әкеледі және; в) қызметтен кірістерінен емес төлемдерге өмір сүруге тиімділігін жасайды. Нәтижесінде, салықтық база (яғни, салық алынатын кірістер, шығындар мен мүлік құнының жалпы сомасы) қысқарады, осыған сәйкес салық түсімдердің көлемі де азаяды.</a:t>
            </a:r>
            <a:endParaRPr lang="ru-RU" sz="2000" dirty="0">
              <a:latin typeface="Times New Roman" panose="02020603050405020304" pitchFamily="18" charset="0"/>
              <a:cs typeface="Times New Roman" panose="02020603050405020304" pitchFamily="18" charset="0"/>
            </a:endParaRPr>
          </a:p>
          <a:p>
            <a:pPr algn="just"/>
            <a:r>
              <a:rPr lang="kk-KZ" sz="2000" b="1" i="1" u="sng" dirty="0">
                <a:solidFill>
                  <a:srgbClr val="FF0000"/>
                </a:solidFill>
                <a:latin typeface="Times New Roman" panose="02020603050405020304" pitchFamily="18" charset="0"/>
                <a:cs typeface="Times New Roman" panose="02020603050405020304" pitchFamily="18" charset="0"/>
              </a:rPr>
              <a:t>Реттеушілік қызмет</a:t>
            </a:r>
            <a:r>
              <a:rPr lang="kk-KZ" sz="2000" dirty="0">
                <a:latin typeface="Times New Roman" panose="02020603050405020304" pitchFamily="18" charset="0"/>
                <a:cs typeface="Times New Roman" panose="02020603050405020304" pitchFamily="18" charset="0"/>
              </a:rPr>
              <a:t>. Осында салықтар экономиканың реттеушісі ретінде болады. Осылайша, салықтық шегерім мен жеңілдік көмегімен (мысалы, салықтардан уақытша босату) мемлекет:</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инвестициялар</a:t>
            </a:r>
            <a:r>
              <a:rPr lang="ru-RU" sz="2000" dirty="0">
                <a:latin typeface="Times New Roman" panose="02020603050405020304" pitchFamily="18" charset="0"/>
                <a:cs typeface="Times New Roman" panose="02020603050405020304" pitchFamily="18" charset="0"/>
              </a:rPr>
              <a:t> мен </a:t>
            </a:r>
            <a:r>
              <a:rPr lang="ru-RU" sz="2000" dirty="0" err="1">
                <a:latin typeface="Times New Roman" panose="02020603050405020304" pitchFamily="18" charset="0"/>
                <a:cs typeface="Times New Roman" panose="02020603050405020304" pitchFamily="18" charset="0"/>
              </a:rPr>
              <a:t>экономикалық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өсуді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ынталандыруға</a:t>
            </a:r>
            <a:r>
              <a:rPr lang="ru-RU" sz="2000" dirty="0">
                <a:latin typeface="Times New Roman" panose="02020603050405020304" pitchFamily="18" charset="0"/>
                <a:cs typeface="Times New Roman" panose="02020603050405020304" pitchFamily="18" charset="0"/>
              </a:rPr>
              <a:t>,</a:t>
            </a:r>
          </a:p>
          <a:p>
            <a:pPr algn="just"/>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қоғамға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маңызды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салар</a:t>
            </a:r>
            <a:r>
              <a:rPr lang="ru-RU" sz="2000" dirty="0">
                <a:latin typeface="Times New Roman" panose="02020603050405020304" pitchFamily="18" charset="0"/>
                <a:cs typeface="Times New Roman" panose="02020603050405020304" pitchFamily="18" charset="0"/>
              </a:rPr>
              <a:t> мен </a:t>
            </a:r>
            <a:r>
              <a:rPr lang="ru-RU" sz="2000" dirty="0" err="1">
                <a:latin typeface="Times New Roman" panose="02020603050405020304" pitchFamily="18" charset="0"/>
                <a:cs typeface="Times New Roman" panose="02020603050405020304" pitchFamily="18" charset="0"/>
              </a:rPr>
              <a:t>артта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қалған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өңірлерді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дамытуға</a:t>
            </a:r>
            <a:r>
              <a:rPr lang="ru-RU" sz="2000" dirty="0">
                <a:latin typeface="Times New Roman" panose="02020603050405020304" pitchFamily="18" charset="0"/>
                <a:cs typeface="Times New Roman" panose="02020603050405020304" pitchFamily="18" charset="0"/>
              </a:rPr>
              <a:t>,</a:t>
            </a:r>
          </a:p>
          <a:p>
            <a:pPr algn="just"/>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өндірістің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жаңғыртуы</a:t>
            </a:r>
            <a:r>
              <a:rPr lang="ru-RU" sz="2000" dirty="0">
                <a:latin typeface="Times New Roman" panose="02020603050405020304" pitchFamily="18" charset="0"/>
                <a:cs typeface="Times New Roman" panose="02020603050405020304" pitchFamily="18" charset="0"/>
              </a:rPr>
              <a:t> мен </a:t>
            </a:r>
            <a:r>
              <a:rPr lang="ru-RU" sz="2000" dirty="0" err="1">
                <a:latin typeface="Times New Roman" panose="02020603050405020304" pitchFamily="18" charset="0"/>
                <a:cs typeface="Times New Roman" panose="02020603050405020304" pitchFamily="18" charset="0"/>
              </a:rPr>
              <a:t>шағын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бизнесті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көтермелеуге</a:t>
            </a:r>
            <a:r>
              <a:rPr lang="ru-RU" sz="2000" dirty="0">
                <a:latin typeface="Times New Roman" panose="02020603050405020304" pitchFamily="18" charset="0"/>
                <a:cs typeface="Times New Roman" panose="02020603050405020304" pitchFamily="18" charset="0"/>
              </a:rPr>
              <a:t> болады.</a:t>
            </a:r>
          </a:p>
          <a:p>
            <a:endParaRPr lang="ru-RU" dirty="0"/>
          </a:p>
        </p:txBody>
      </p:sp>
    </p:spTree>
    <p:extLst>
      <p:ext uri="{BB962C8B-B14F-4D97-AF65-F5344CB8AC3E}">
        <p14:creationId xmlns:p14="http://schemas.microsoft.com/office/powerpoint/2010/main" val="1882149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400" b="1" i="1" u="sng" dirty="0" err="1">
                <a:solidFill>
                  <a:srgbClr val="FF0000"/>
                </a:solidFill>
                <a:latin typeface="Times New Roman" panose="02020603050405020304" pitchFamily="18" charset="0"/>
                <a:cs typeface="Times New Roman" panose="02020603050405020304" pitchFamily="18" charset="0"/>
              </a:rPr>
              <a:t>Салықтардың</a:t>
            </a:r>
            <a:r>
              <a:rPr lang="ru-RU" sz="2400" b="1" i="1" u="sng" dirty="0">
                <a:solidFill>
                  <a:srgbClr val="FF0000"/>
                </a:solidFill>
                <a:latin typeface="Times New Roman" panose="02020603050405020304" pitchFamily="18" charset="0"/>
                <a:cs typeface="Times New Roman" panose="02020603050405020304" pitchFamily="18" charset="0"/>
              </a:rPr>
              <a:t> </a:t>
            </a:r>
            <a:r>
              <a:rPr lang="ru-RU" sz="2400" b="1" i="1" u="sng" dirty="0" err="1">
                <a:solidFill>
                  <a:srgbClr val="FF0000"/>
                </a:solidFill>
                <a:latin typeface="Times New Roman" panose="02020603050405020304" pitchFamily="18" charset="0"/>
                <a:cs typeface="Times New Roman" panose="02020603050405020304" pitchFamily="18" charset="0"/>
              </a:rPr>
              <a:t>негізгі</a:t>
            </a:r>
            <a:r>
              <a:rPr lang="ru-RU" sz="2400" b="1" i="1" u="sng" dirty="0">
                <a:solidFill>
                  <a:srgbClr val="FF0000"/>
                </a:solidFill>
                <a:latin typeface="Times New Roman" panose="02020603050405020304" pitchFamily="18" charset="0"/>
                <a:cs typeface="Times New Roman" panose="02020603050405020304" pitchFamily="18" charset="0"/>
              </a:rPr>
              <a:t> </a:t>
            </a:r>
            <a:r>
              <a:rPr lang="ru-RU" sz="2400" b="1" i="1" u="sng" dirty="0" err="1">
                <a:solidFill>
                  <a:srgbClr val="FF0000"/>
                </a:solidFill>
                <a:latin typeface="Times New Roman" panose="02020603050405020304" pitchFamily="18" charset="0"/>
                <a:cs typeface="Times New Roman" panose="02020603050405020304" pitchFamily="18" charset="0"/>
              </a:rPr>
              <a:t>қызметтері</a:t>
            </a:r>
            <a:endParaRPr lang="ru-RU" sz="2400" b="1" i="1" u="sng" dirty="0">
              <a:solidFill>
                <a:srgbClr val="FF0000"/>
              </a:solidFill>
              <a:latin typeface="Times New Roman" panose="02020603050405020304" pitchFamily="18" charset="0"/>
              <a:cs typeface="Times New Roman" panose="02020603050405020304" pitchFamily="18" charset="0"/>
            </a:endParaRPr>
          </a:p>
        </p:txBody>
      </p:sp>
      <p:pic>
        <p:nvPicPr>
          <p:cNvPr id="4" name="Объект 3" descr="http://kitaptar.com/sites/default/files/1_46.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425" y="1017432"/>
            <a:ext cx="9890975" cy="5293216"/>
          </a:xfrm>
          <a:prstGeom prst="rect">
            <a:avLst/>
          </a:prstGeom>
          <a:noFill/>
          <a:ln>
            <a:noFill/>
          </a:ln>
        </p:spPr>
      </p:pic>
    </p:spTree>
    <p:extLst>
      <p:ext uri="{BB962C8B-B14F-4D97-AF65-F5344CB8AC3E}">
        <p14:creationId xmlns:p14="http://schemas.microsoft.com/office/powerpoint/2010/main" val="690484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528035"/>
            <a:ext cx="8596668" cy="5513328"/>
          </a:xfrm>
        </p:spPr>
        <p:txBody>
          <a:bodyPr/>
          <a:lstStyle/>
          <a:p>
            <a:pPr algn="just"/>
            <a:r>
              <a:rPr lang="kk-KZ" sz="2000" dirty="0">
                <a:latin typeface="Times New Roman" panose="02020603050405020304" pitchFamily="18" charset="0"/>
                <a:cs typeface="Times New Roman" panose="02020603050405020304" pitchFamily="18" charset="0"/>
              </a:rPr>
              <a:t>Одан басқа, бұрын белгіленгендей, жеке мүлікті және де ілгерінді салық салу, әсіресе әлеуметтік тепе-теңсіздікті көрсетпей қоғамда кірістердің тартылуын реттейді. Реттеуші қызметімен келесі де тығыз байланысты - *салықтардың қайта тарату қызметі. Бұл бюджеттерде жинақталған салық түсімдерді  мемлекет қаржыландыруды талап ететін бағдарламалар (ауыл шаруашылық, ғылым, әлеуметтік салалардың дамуына, қоршаған ортаны қорғау мен т.б.) есебіне қайта таратылатыны көрінеді. Салықтардың реттеуші мен қайта таратылған қызметтердің жалпы мысалы ретінде алкогольді-темекі акциздері болады: денсаулыққа зиян келтіретін тауарларды тұтынуды тоқтатумен (реттеумен) олар өз кезегінде аз қамтамасыз етілген отбасыларға өмірлік қажетті азықтарды (дәрі-дәрмек, балалар тамақтануы мен т.б.) жеңілдікпен сату үшін қаржыны береді.</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Жүзеге асыру әдістемесі бойынша барлық қаржылық-реттеушілік шараларды екі   негізгі түрге бөлуге болады </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863396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400" b="1" i="1" u="sng" dirty="0" err="1">
                <a:solidFill>
                  <a:srgbClr val="FF0000"/>
                </a:solidFill>
                <a:latin typeface="Times New Roman" panose="02020603050405020304" pitchFamily="18" charset="0"/>
                <a:cs typeface="Times New Roman" panose="02020603050405020304" pitchFamily="18" charset="0"/>
              </a:rPr>
              <a:t>Дискреционалды</a:t>
            </a:r>
            <a:r>
              <a:rPr lang="ru-RU" sz="2400" b="1" i="1" u="sng" dirty="0">
                <a:solidFill>
                  <a:srgbClr val="FF0000"/>
                </a:solidFill>
                <a:latin typeface="Times New Roman" panose="02020603050405020304" pitchFamily="18" charset="0"/>
                <a:cs typeface="Times New Roman" panose="02020603050405020304" pitchFamily="18" charset="0"/>
              </a:rPr>
              <a:t> </a:t>
            </a:r>
            <a:r>
              <a:rPr lang="ru-RU" sz="2400" b="1" i="1" u="sng" dirty="0" err="1">
                <a:solidFill>
                  <a:srgbClr val="FF0000"/>
                </a:solidFill>
                <a:latin typeface="Times New Roman" panose="02020603050405020304" pitchFamily="18" charset="0"/>
                <a:cs typeface="Times New Roman" panose="02020603050405020304" pitchFamily="18" charset="0"/>
              </a:rPr>
              <a:t>және</a:t>
            </a:r>
            <a:r>
              <a:rPr lang="ru-RU" sz="2400" b="1" i="1" u="sng" dirty="0">
                <a:solidFill>
                  <a:srgbClr val="FF0000"/>
                </a:solidFill>
                <a:latin typeface="Times New Roman" panose="02020603050405020304" pitchFamily="18" charset="0"/>
                <a:cs typeface="Times New Roman" panose="02020603050405020304" pitchFamily="18" charset="0"/>
              </a:rPr>
              <a:t> </a:t>
            </a:r>
            <a:r>
              <a:rPr lang="ru-RU" sz="2400" b="1" i="1" u="sng" dirty="0" err="1">
                <a:solidFill>
                  <a:srgbClr val="FF0000"/>
                </a:solidFill>
                <a:latin typeface="Times New Roman" panose="02020603050405020304" pitchFamily="18" charset="0"/>
                <a:cs typeface="Times New Roman" panose="02020603050405020304" pitchFamily="18" charset="0"/>
              </a:rPr>
              <a:t>автоматты</a:t>
            </a:r>
            <a:r>
              <a:rPr lang="ru-RU" sz="2400" b="1" i="1" u="sng" dirty="0">
                <a:solidFill>
                  <a:srgbClr val="FF0000"/>
                </a:solidFill>
                <a:latin typeface="Times New Roman" panose="02020603050405020304" pitchFamily="18" charset="0"/>
                <a:cs typeface="Times New Roman" panose="02020603050405020304" pitchFamily="18" charset="0"/>
              </a:rPr>
              <a:t> </a:t>
            </a:r>
            <a:r>
              <a:rPr lang="ru-RU" sz="2400" b="1" i="1" u="sng" dirty="0" err="1">
                <a:solidFill>
                  <a:srgbClr val="FF0000"/>
                </a:solidFill>
                <a:latin typeface="Times New Roman" panose="02020603050405020304" pitchFamily="18" charset="0"/>
                <a:cs typeface="Times New Roman" panose="02020603050405020304" pitchFamily="18" charset="0"/>
              </a:rPr>
              <a:t>реттушілер</a:t>
            </a:r>
            <a:endParaRPr lang="ru-RU" sz="2400" b="1" i="1" u="sng" dirty="0">
              <a:solidFill>
                <a:srgbClr val="FF0000"/>
              </a:solidFill>
              <a:latin typeface="Times New Roman" panose="02020603050405020304" pitchFamily="18" charset="0"/>
              <a:cs typeface="Times New Roman" panose="02020603050405020304" pitchFamily="18" charset="0"/>
            </a:endParaRPr>
          </a:p>
        </p:txBody>
      </p:sp>
      <p:pic>
        <p:nvPicPr>
          <p:cNvPr id="4" name="Объект 3" descr="http://kitaptar.com/sites/default/files/1_48.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16675" y="1545465"/>
            <a:ext cx="7598535" cy="3953814"/>
          </a:xfrm>
          <a:prstGeom prst="rect">
            <a:avLst/>
          </a:prstGeom>
          <a:noFill/>
          <a:ln>
            <a:noFill/>
          </a:ln>
        </p:spPr>
      </p:pic>
    </p:spTree>
    <p:extLst>
      <p:ext uri="{BB962C8B-B14F-4D97-AF65-F5344CB8AC3E}">
        <p14:creationId xmlns:p14="http://schemas.microsoft.com/office/powerpoint/2010/main" val="3350857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656823"/>
            <a:ext cx="9187883" cy="5384539"/>
          </a:xfrm>
        </p:spPr>
        <p:txBody>
          <a:bodyPr>
            <a:normAutofit fontScale="92500"/>
          </a:bodyPr>
          <a:lstStyle/>
          <a:p>
            <a:pPr algn="just"/>
            <a:r>
              <a:rPr lang="kk-KZ" sz="2400" b="1" i="1" u="sng" dirty="0">
                <a:solidFill>
                  <a:srgbClr val="FF0000"/>
                </a:solidFill>
                <a:latin typeface="Times New Roman" panose="02020603050405020304" pitchFamily="18" charset="0"/>
                <a:cs typeface="Times New Roman" panose="02020603050405020304" pitchFamily="18" charset="0"/>
              </a:rPr>
              <a:t>Дискреционалды реттеушілер</a:t>
            </a:r>
            <a:r>
              <a:rPr lang="kk-KZ" sz="2400" dirty="0">
                <a:latin typeface="Times New Roman" panose="02020603050405020304" pitchFamily="18" charset="0"/>
                <a:cs typeface="Times New Roman" panose="02020603050405020304" pitchFamily="18" charset="0"/>
              </a:rPr>
              <a:t>.  Олар өмірге қосылу үшін  әрқашанда  үкіметтің  сәйкесті шешімдерді талап етеді. Осылайша (кезекті заң немес жарлық қабылдауымен) уақыт уақытымен енгізіледі, мәселен, қосымша салықтар немес минималды зейнетақы мен еңбекті төлеудің жаңа деңгейі.</a:t>
            </a:r>
            <a:endParaRPr lang="ru-RU" sz="2400" dirty="0">
              <a:latin typeface="Times New Roman" panose="02020603050405020304" pitchFamily="18" charset="0"/>
              <a:cs typeface="Times New Roman" panose="02020603050405020304" pitchFamily="18" charset="0"/>
            </a:endParaRPr>
          </a:p>
          <a:p>
            <a:pPr algn="just"/>
            <a:r>
              <a:rPr lang="kk-KZ" sz="2400" dirty="0">
                <a:latin typeface="Times New Roman" panose="02020603050405020304" pitchFamily="18" charset="0"/>
                <a:cs typeface="Times New Roman" panose="02020603050405020304" pitchFamily="18" charset="0"/>
              </a:rPr>
              <a:t>Автоматты реттеушілер, керісінше, керек уақытта қаржы құжаттарына алдын-ала салынған «қосалқы стабилизаторларға» байланысты және нақты жағдайлар кезінде қосылатын өз бетімен іске қосылады. Мысалы, ілгерінді сплық жүйесі белгіленген деңгейден асырылған кірістерге салықтың арттырылған мөлшермесінавтоматты түрде «қосады». Сонымен бірге, олардың өмір құнының өсуу бойынша артырылатын кіріс индексация жүйесі іске қосылуы мүмкін.</a:t>
            </a:r>
            <a:endParaRPr lang="ru-RU" sz="2400" dirty="0">
              <a:latin typeface="Times New Roman" panose="02020603050405020304" pitchFamily="18" charset="0"/>
              <a:cs typeface="Times New Roman" panose="02020603050405020304" pitchFamily="18" charset="0"/>
            </a:endParaRPr>
          </a:p>
          <a:p>
            <a:endParaRPr lang="ru-RU" dirty="0"/>
          </a:p>
          <a:p>
            <a:pPr marL="0" indent="0">
              <a:buNone/>
            </a:pPr>
            <a:r>
              <a:rPr lang="kk-KZ" dirty="0"/>
              <a:t/>
            </a:r>
            <a:br>
              <a:rPr lang="kk-KZ" dirty="0"/>
            </a:br>
            <a:endParaRPr lang="ru-RU" dirty="0"/>
          </a:p>
        </p:txBody>
      </p:sp>
    </p:spTree>
    <p:extLst>
      <p:ext uri="{BB962C8B-B14F-4D97-AF65-F5344CB8AC3E}">
        <p14:creationId xmlns:p14="http://schemas.microsoft.com/office/powerpoint/2010/main" val="3946348311"/>
      </p:ext>
    </p:extLst>
  </p:cSld>
  <p:clrMapOvr>
    <a:masterClrMapping/>
  </p:clrMapOvr>
</p:sld>
</file>

<file path=ppt/theme/theme1.xml><?xml version="1.0" encoding="utf-8"?>
<a:theme xmlns:a="http://schemas.openxmlformats.org/drawingml/2006/main" name="Грань">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29</TotalTime>
  <Words>1406</Words>
  <Application>Microsoft Office PowerPoint</Application>
  <PresentationFormat>Широкоэкранный</PresentationFormat>
  <Paragraphs>111</Paragraphs>
  <Slides>25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25</vt:i4>
      </vt:variant>
    </vt:vector>
  </HeadingPairs>
  <TitlesOfParts>
    <vt:vector size="30" baseType="lpstr">
      <vt:lpstr>Arial</vt:lpstr>
      <vt:lpstr>Times New Roman</vt:lpstr>
      <vt:lpstr>Trebuchet MS</vt:lpstr>
      <vt:lpstr>Wingdings 3</vt:lpstr>
      <vt:lpstr>Грань</vt:lpstr>
      <vt:lpstr>ӨНДІРІСТІ БАСҚАРУДЫ ҰЙЫМДАСТЫРУ </vt:lpstr>
      <vt:lpstr>Қарастырылатын сұрақтар: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Салықтардың негізгі қызметтері</vt:lpstr>
      <vt:lpstr>Презентация PowerPoint</vt:lpstr>
      <vt:lpstr>Дискреционалды және автоматты реттушілер</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ӨНДІРІСТІ БАСҚАРУДЫ ҰЙЫМДАСТЫРУ</dc:title>
  <dc:creator>Пользователь Windows</dc:creator>
  <cp:lastModifiedBy>Пользователь Windows</cp:lastModifiedBy>
  <cp:revision>4</cp:revision>
  <dcterms:created xsi:type="dcterms:W3CDTF">2020-11-19T06:14:24Z</dcterms:created>
  <dcterms:modified xsi:type="dcterms:W3CDTF">2020-11-19T06:43:50Z</dcterms:modified>
</cp:coreProperties>
</file>